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9" r:id="rId3"/>
    <p:sldId id="262" r:id="rId4"/>
    <p:sldId id="266" r:id="rId5"/>
    <p:sldId id="268" r:id="rId6"/>
    <p:sldId id="259" r:id="rId7"/>
    <p:sldId id="270" r:id="rId8"/>
    <p:sldId id="265" r:id="rId9"/>
    <p:sldId id="267" r:id="rId10"/>
    <p:sldId id="264" r:id="rId11"/>
    <p:sldId id="257" r:id="rId12"/>
    <p:sldId id="273" r:id="rId13"/>
    <p:sldId id="275" r:id="rId14"/>
    <p:sldId id="274" r:id="rId15"/>
    <p:sldId id="276" r:id="rId16"/>
    <p:sldId id="261" r:id="rId17"/>
    <p:sldId id="263" r:id="rId18"/>
    <p:sldId id="271" r:id="rId19"/>
    <p:sldId id="269" r:id="rId20"/>
    <p:sldId id="280" r:id="rId21"/>
    <p:sldId id="279" r:id="rId22"/>
    <p:sldId id="258" r:id="rId23"/>
    <p:sldId id="285" r:id="rId24"/>
    <p:sldId id="278" r:id="rId25"/>
    <p:sldId id="284" r:id="rId26"/>
    <p:sldId id="281" r:id="rId27"/>
    <p:sldId id="283" r:id="rId28"/>
    <p:sldId id="277" r:id="rId29"/>
    <p:sldId id="291" r:id="rId30"/>
    <p:sldId id="290" r:id="rId31"/>
    <p:sldId id="286" r:id="rId32"/>
    <p:sldId id="272" r:id="rId33"/>
  </p:sldIdLst>
  <p:sldSz cx="9144000" cy="6858000" type="screen4x3"/>
  <p:notesSz cx="7045325" cy="934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3A1C"/>
    <a:srgbClr val="F19B01"/>
    <a:srgbClr val="D09622"/>
    <a:srgbClr val="388200"/>
    <a:srgbClr val="003300"/>
    <a:srgbClr val="FF3399"/>
    <a:srgbClr val="007CA8"/>
    <a:srgbClr val="66FFCC"/>
    <a:srgbClr val="43CEFF"/>
    <a:srgbClr val="9933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69" autoAdjust="0"/>
    <p:restoredTop sz="94662"/>
  </p:normalViewPr>
  <p:slideViewPr>
    <p:cSldViewPr>
      <p:cViewPr varScale="1">
        <p:scale>
          <a:sx n="87" d="100"/>
          <a:sy n="87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974" cy="468904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8904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r">
              <a:defRPr sz="1200"/>
            </a:lvl1pPr>
          </a:lstStyle>
          <a:p>
            <a:fld id="{8FFFBB72-1907-8141-9054-198D4178479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76711"/>
            <a:ext cx="3052974" cy="468903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8903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r">
              <a:defRPr sz="1200"/>
            </a:lvl1pPr>
          </a:lstStyle>
          <a:p>
            <a:fld id="{C4FB7EAD-F09D-7345-BB83-AFE868CCEF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122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974" cy="468904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8904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r">
              <a:defRPr sz="1200"/>
            </a:lvl1pPr>
          </a:lstStyle>
          <a:p>
            <a:fld id="{2D0AD33C-C3F2-5F4F-93B6-55D0467283D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9225" y="1168400"/>
            <a:ext cx="4206875" cy="3154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62" tIns="46831" rIns="93662" bIns="468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97576"/>
            <a:ext cx="5636260" cy="3679835"/>
          </a:xfrm>
          <a:prstGeom prst="rect">
            <a:avLst/>
          </a:prstGeom>
        </p:spPr>
        <p:txBody>
          <a:bodyPr vert="horz" lIns="93662" tIns="46831" rIns="93662" bIns="468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6711"/>
            <a:ext cx="3052974" cy="468903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8903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r">
              <a:defRPr sz="1200"/>
            </a:lvl1pPr>
          </a:lstStyle>
          <a:p>
            <a:fld id="{CB167B27-ADC0-E24C-9645-64E0BC8CE3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351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7080" y="3887115"/>
            <a:ext cx="7329840" cy="1527050"/>
          </a:xfrm>
          <a:effectLst/>
        </p:spPr>
        <p:txBody>
          <a:bodyPr>
            <a:normAutofit/>
          </a:bodyPr>
          <a:lstStyle>
            <a:lvl1pPr algn="r">
              <a:defRPr sz="3600">
                <a:solidFill>
                  <a:srgbClr val="F1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80" y="5566870"/>
            <a:ext cx="7329840" cy="610820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0408" y="3101616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985720"/>
            <a:ext cx="8246070" cy="7635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F19B0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749245"/>
            <a:ext cx="8246070" cy="458115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540" y="527605"/>
            <a:ext cx="5947260" cy="684885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F1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9540" y="1443836"/>
            <a:ext cx="5947260" cy="488656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33015"/>
            <a:ext cx="8246070" cy="91623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19B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6" y="2207360"/>
            <a:ext cx="4117379" cy="487055"/>
          </a:xfrm>
        </p:spPr>
        <p:txBody>
          <a:bodyPr anchor="b"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6" y="2684517"/>
            <a:ext cx="4117379" cy="2882353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207360"/>
            <a:ext cx="4123036" cy="48705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684517"/>
            <a:ext cx="4123036" cy="2882353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free-power-point-templates.com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-9153" y="6941215"/>
            <a:ext cx="7177138" cy="305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dirty="0" smtClean="0">
                <a:hlinkClick r:id="rId15"/>
              </a:rPr>
              <a:t>http://</a:t>
            </a:r>
            <a:r>
              <a:rPr lang="en-US" sz="1050" dirty="0" err="1" smtClean="0">
                <a:hlinkClick r:id="rId15"/>
              </a:rPr>
              <a:t>www.free</a:t>
            </a:r>
            <a:r>
              <a:rPr lang="en-US" sz="1050" dirty="0" smtClean="0">
                <a:hlinkClick r:id="rId15"/>
              </a:rPr>
              <a:t>-power-point-</a:t>
            </a:r>
            <a:r>
              <a:rPr lang="en-US" sz="1050" dirty="0" err="1" smtClean="0">
                <a:hlinkClick r:id="rId15"/>
              </a:rPr>
              <a:t>templates.com</a:t>
            </a:r>
            <a:endParaRPr lang="en-US" sz="1050" dirty="0"/>
          </a:p>
        </p:txBody>
      </p:sp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&#3626;&#3585;&#3623;.%20&#3585;&#3634;&#3619;&#3623;&#3636;&#3592;&#3634;&#3619;&#3603;&#3660;%202560\Presentation%20&#3592;.&#3609;\Presentation\Last%20Year%20in%20Marienbad%20(1961)%20-%20Alain%20Resnais%20(Trailer)%20%20%20BFI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810000"/>
            <a:ext cx="8610600" cy="1374345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</a:rPr>
              <a:t>การเรียนรู้ข้ามสาขา </a:t>
            </a:r>
            <a:r>
              <a:rPr lang="en-US" sz="4000" b="1" dirty="0" smtClean="0">
                <a:solidFill>
                  <a:schemeClr val="bg1"/>
                </a:solidFill>
              </a:rPr>
              <a:t>: </a:t>
            </a:r>
            <a:r>
              <a:rPr lang="th-TH" sz="4000" b="1" dirty="0" smtClean="0">
                <a:solidFill>
                  <a:schemeClr val="bg1"/>
                </a:solidFill>
              </a:rPr>
              <a:t>ประสบการณ์จากการวิจัยการวิจารณ์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80" y="5414165"/>
            <a:ext cx="7177138" cy="610820"/>
          </a:xfrm>
        </p:spPr>
        <p:txBody>
          <a:bodyPr>
            <a:noAutofit/>
          </a:bodyPr>
          <a:lstStyle/>
          <a:p>
            <a:r>
              <a:rPr lang="th-TH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เจตนา  นาควัชระ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รูปภาพ 6" descr="ปฐมสมโพธิกถ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676400"/>
            <a:ext cx="3048000" cy="4152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รูปภาพ 7" descr="ปฐมสมโพธิกถา-1.jpg"/>
          <p:cNvPicPr>
            <a:picLocks noChangeAspect="1"/>
          </p:cNvPicPr>
          <p:nvPr/>
        </p:nvPicPr>
        <p:blipFill>
          <a:blip r:embed="rId3" cstate="print"/>
          <a:srcRect l="11002" t="45556" r="18272" b="20749"/>
          <a:stretch>
            <a:fillRect/>
          </a:stretch>
        </p:blipFill>
        <p:spPr>
          <a:xfrm>
            <a:off x="3603522" y="1981200"/>
            <a:ext cx="5540478" cy="3733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1981200"/>
            <a:ext cx="419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รูปภาพ 6" descr="ปก ทฤษฎีเบื้องต้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524000"/>
            <a:ext cx="4688414" cy="5005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บทที่ 5 </a:t>
            </a:r>
          </a:p>
          <a:p>
            <a:pPr algn="ctr"/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ความจริง  ความสมจริง และความลวงในวรรณคดี (47-58)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Nicolas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Boileau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(1636-1711) 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L’Art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poétique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590800"/>
            <a:ext cx="8229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ไม่มีอสุรกายตนใด  งูพิษที่น่ารังเกียจตัวใด</a:t>
            </a:r>
            <a:endParaRPr lang="en-US" sz="44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en-US" sz="44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44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ที่เมื่อศิลปะเลียนแบบสร้างขึ้นใหม่แล้วจะไม่ต้องตาคน</a:t>
            </a:r>
            <a:endParaRPr lang="en-US" sz="44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52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 pitchFamily="34" charset="0"/>
                <a:cs typeface="Angsana New" pitchFamily="18" charset="-34"/>
              </a:rPr>
              <a:t>Immanuel Kant (1724-1804)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 pitchFamily="34" charset="0"/>
                <a:cs typeface="Angsana New" pitchFamily="18" charset="-34"/>
              </a:rPr>
              <a:t>Kritik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 pitchFamily="34" charset="0"/>
                <a:cs typeface="Angsana New" pitchFamily="18" charset="-34"/>
              </a:rPr>
              <a:t>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 pitchFamily="34" charset="0"/>
                <a:cs typeface="Angsana New" pitchFamily="18" charset="-34"/>
              </a:rPr>
              <a:t>der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 pitchFamily="34" charset="0"/>
                <a:cs typeface="Angsana New" pitchFamily="18" charset="-34"/>
              </a:rPr>
              <a:t>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Calibri" pitchFamily="34" charset="0"/>
                <a:cs typeface="Angsana New" pitchFamily="18" charset="-34"/>
              </a:rPr>
              <a:t>Urteilskraft</a:t>
            </a:r>
            <a:endParaRPr kumimoji="0" lang="en-US" sz="48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600200"/>
            <a:ext cx="8458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วิจิตรศิลป์แสดงออกถึงความเป็นเอกด้วยการพรรณนาสิ่งที่น่าเกลียดหรือน่าชังที่มีอยู่ในธรรมชาติให้งามขึ้นมาได้  แม้แต่ตัวภูติพราย  ความป่วยไข้ ความพินาศที่มาจากสงคราม  และสิ่งอื่นๆ ในลักษณะเดียวกัน  ถึงจะเป็นตัวก่อความหายนะ  ก็สามารถนำมาพรรณนาให้งามงดได้</a:t>
            </a:r>
            <a:r>
              <a:rPr lang="en-US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โดยที่อาจแสดงออกในรูปของจิตรกรรม    มีแต่ความ</a:t>
            </a:r>
            <a:b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น่าเกลียดประเภทเดียวเท่านั้นที่ไม่สามารถนำมาแสดงตามสภาวะที่เป็นจริงได้โดยที่ไม่ไปทำลายอารมณ์</a:t>
            </a:r>
            <a:r>
              <a:rPr lang="th-TH" sz="3600" b="1" dirty="0" err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สุนทรีย์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อันรวมไปถึงความงามทางศิลปะ  นั่นก็คือ  สิ่งที่ชวนให้เกิดความขยะแขยง</a:t>
            </a:r>
            <a:endParaRPr lang="en-US" sz="36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Albrecht_Altdorfer_The_Battle_of_Alexander_at_Iss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066800"/>
            <a:ext cx="4267200" cy="5624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Albrecht </a:t>
            </a:r>
            <a:r>
              <a:rPr lang="en-US" sz="4000" b="1" dirty="0" err="1" smtClean="0">
                <a:latin typeface="Angsana New" pitchFamily="18" charset="-34"/>
                <a:cs typeface="Angsana New" pitchFamily="18" charset="-34"/>
              </a:rPr>
              <a:t>Altdorfer</a:t>
            </a:r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 (1480-1538), </a:t>
            </a:r>
            <a:r>
              <a:rPr lang="en-US" sz="4000" b="1" i="1" dirty="0" smtClean="0">
                <a:latin typeface="Angsana New" pitchFamily="18" charset="-34"/>
                <a:cs typeface="Angsana New" pitchFamily="18" charset="-34"/>
              </a:rPr>
              <a:t>Die </a:t>
            </a:r>
            <a:r>
              <a:rPr lang="en-US" sz="4000" b="1" i="1" dirty="0" err="1" smtClean="0">
                <a:latin typeface="Angsana New" pitchFamily="18" charset="-34"/>
                <a:cs typeface="Angsana New" pitchFamily="18" charset="-34"/>
              </a:rPr>
              <a:t>Alexanderschlacht</a:t>
            </a:r>
            <a:r>
              <a:rPr lang="en-US" dirty="0" smtClean="0"/>
              <a:t> </a:t>
            </a:r>
            <a:endParaRPr lang="th-TH" dirty="0" smtClean="0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รูปภาพ 2" descr="1471_1025726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066800"/>
            <a:ext cx="3190875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 descr="arthur-schopenhauer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219200"/>
            <a:ext cx="3148039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Immanuel Kant (1724-1804)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228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Arthur Schopenhauer (1788-1860)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28834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Schopenhauer </a:t>
            </a:r>
            <a:r>
              <a:rPr lang="th-TH" sz="2400" b="1" dirty="0" smtClean="0">
                <a:solidFill>
                  <a:schemeClr val="bg1"/>
                </a:solidFill>
              </a:rPr>
              <a:t>วิจารณ์ </a:t>
            </a:r>
            <a:r>
              <a:rPr lang="en-US" sz="2400" b="1" dirty="0" smtClean="0">
                <a:solidFill>
                  <a:schemeClr val="bg1"/>
                </a:solidFill>
              </a:rPr>
              <a:t>Kant</a:t>
            </a:r>
            <a:r>
              <a:rPr lang="th-TH" sz="2400" b="1" dirty="0" smtClean="0">
                <a:solidFill>
                  <a:schemeClr val="bg1"/>
                </a:solidFill>
              </a:rPr>
              <a:t> </a:t>
            </a:r>
          </a:p>
          <a:p>
            <a:pPr algn="thaiDist"/>
            <a:r>
              <a:rPr lang="th-TH" sz="2400" b="1" dirty="0" smtClean="0">
                <a:solidFill>
                  <a:schemeClr val="bg1"/>
                </a:solidFill>
              </a:rPr>
              <a:t>“</a:t>
            </a:r>
            <a:r>
              <a:rPr lang="th-TH" sz="2400" b="1" dirty="0" err="1" smtClean="0">
                <a:solidFill>
                  <a:schemeClr val="bg1"/>
                </a:solidFill>
              </a:rPr>
              <a:t>คันท์</a:t>
            </a:r>
            <a:r>
              <a:rPr lang="th-TH" sz="2400" b="1" dirty="0" smtClean="0">
                <a:solidFill>
                  <a:schemeClr val="bg1"/>
                </a:solidFill>
              </a:rPr>
              <a:t>หมกมุ่นอยู่กับการวิเคราะห์มโนทัศน์ที่เป็นนามธรรม  มากกว่าสิ่งที่เราเห็นได้ในชีวิตจริง  เขาไม่ได้เริ่มต้นที่ความงามในความหมายของสิ่งที่เรามองเห็นได้ว่างาม  แต่เริ่มต้นที่ข้อวินิจฉัยเชิงหลักการอันว่าด้วยความงาม”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รูปภาพ 2" descr="จุดยื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95400"/>
            <a:ext cx="3581400" cy="496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" y="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cs typeface="+mj-cs"/>
              </a:rPr>
              <a:t>รูปธรรม-นามธรรม-ความสำนึก</a:t>
            </a:r>
            <a:r>
              <a:rPr lang="en-US" sz="3600" b="1" dirty="0" smtClean="0">
                <a:solidFill>
                  <a:schemeClr val="bg1"/>
                </a:solidFill>
                <a:cs typeface="+mj-cs"/>
              </a:rPr>
              <a:t>: </a:t>
            </a:r>
            <a:br>
              <a:rPr lang="en-US" sz="3600" b="1" dirty="0" smtClean="0">
                <a:solidFill>
                  <a:schemeClr val="bg1"/>
                </a:solidFill>
                <a:cs typeface="+mj-cs"/>
              </a:rPr>
            </a:br>
            <a:r>
              <a:rPr lang="th-TH" sz="3600" b="1" dirty="0" smtClean="0">
                <a:solidFill>
                  <a:schemeClr val="bg1"/>
                </a:solidFill>
                <a:cs typeface="+mj-cs"/>
              </a:rPr>
              <a:t>บทวิพากษ์สำหรับนักเรียนทุนรัฐบาล</a:t>
            </a:r>
            <a:endParaRPr lang="en-US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1371600"/>
            <a:ext cx="4343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thaiDist"/>
            <a:r>
              <a:rPr lang="th-TH" b="1" dirty="0" smtClean="0">
                <a:solidFill>
                  <a:schemeClr val="bg1"/>
                </a:solidFill>
              </a:rPr>
              <a:t>อาจารย์เขียน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th-TH" b="1" dirty="0" smtClean="0">
                <a:solidFill>
                  <a:schemeClr val="bg1"/>
                </a:solidFill>
              </a:rPr>
              <a:t>(ยิ้ม</a:t>
            </a:r>
            <a:r>
              <a:rPr lang="th-TH" b="1" dirty="0" err="1" smtClean="0">
                <a:solidFill>
                  <a:schemeClr val="bg1"/>
                </a:solidFill>
              </a:rPr>
              <a:t>ศิริ</a:t>
            </a:r>
            <a:r>
              <a:rPr lang="th-TH" b="1" dirty="0" smtClean="0">
                <a:solidFill>
                  <a:schemeClr val="bg1"/>
                </a:solidFill>
              </a:rPr>
              <a:t>)  ซึ่งเป็นประติมากรที่ได้รับการยอมรับในระดับนานาชาติ  ให้คำอธิบายเรื่องศิลปะนามธรรม (</a:t>
            </a:r>
            <a:r>
              <a:rPr lang="en-US" b="1" dirty="0" smtClean="0">
                <a:solidFill>
                  <a:schemeClr val="bg1"/>
                </a:solidFill>
              </a:rPr>
              <a:t>abstract art</a:t>
            </a:r>
            <a:r>
              <a:rPr lang="th-TH" b="1" dirty="0" smtClean="0">
                <a:solidFill>
                  <a:schemeClr val="bg1"/>
                </a:solidFill>
              </a:rPr>
              <a:t>) ไว้อย่างน่าสนใจยิ่ง  การที่ท่านเป็นประติมากร  การทำงานของท่านจึงเป็นไปในรูปของการ “สกัด” เสียเป็นส่วนใหญ่ในระดับของการปฏิบัติ  นั่นคือการสกัดวัสดุที่นำมาใช้ในการสร้างประติมากรรม  แต่ท่านตีความคำว่าสกัดให้กว้างออกไปจนพ้องกับภาษาอังกฤษว่า “</a:t>
            </a:r>
            <a:r>
              <a:rPr lang="en-US" b="1" dirty="0" smtClean="0">
                <a:solidFill>
                  <a:schemeClr val="bg1"/>
                </a:solidFill>
              </a:rPr>
              <a:t>to abstract</a:t>
            </a:r>
            <a:r>
              <a:rPr lang="th-TH" b="1" dirty="0" smtClean="0">
                <a:solidFill>
                  <a:schemeClr val="bg1"/>
                </a:solidFill>
              </a:rPr>
              <a:t>” นั่นก็คือการสกัดประสบการณ์มนุษย์ออกมาแล้วหลอมรวมใหม่ให้เป็น “</a:t>
            </a:r>
            <a:r>
              <a:rPr lang="en-US" b="1" dirty="0" smtClean="0">
                <a:solidFill>
                  <a:schemeClr val="bg1"/>
                </a:solidFill>
              </a:rPr>
              <a:t>abstraction</a:t>
            </a:r>
            <a:r>
              <a:rPr lang="th-TH" b="1" dirty="0" smtClean="0">
                <a:solidFill>
                  <a:schemeClr val="bg1"/>
                </a:solidFill>
              </a:rPr>
              <a:t>”  คือความคิดที่เป็นนามธรรม  ในแง่นี้ กระบวนการสร้างความคิดเชิงนามธรรมจึงเป็นการแสดงออกซึ่งพลังปัญญา  คือต้องรู้สึก  แล้วนำความรู้สึกนั้นมาคิดใคร่ครวญไตร่ตรองด้วยเหตุผล  ในกระบวนการคิดนั้นต้องมีภาษามารองรับ  คิดเป็นภาษาไปทั้งในทางกว้างและทางลึก  จนในที่สุดหลอมรวมออกมาได้เป็นคำ  คำๆ นั้นจึงมิใช่เป็นเพียงปรากฏการณ์ทางภาษา  แต่เป็น “แก่นของความคิด” ซึ่งในบางครั้งชี้ทางการดำเนินชีวิตให้แก่เราได้ (191-192)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บทสังเคราะห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3680781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1524000"/>
            <a:ext cx="4495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1" dirty="0" smtClean="0">
                <a:solidFill>
                  <a:schemeClr val="bg1"/>
                </a:solidFill>
              </a:rPr>
              <a:t>นักดนตรีไทยมีความสามารถทั้งในด้านของการบรรเลงและการแต่งเพลงไปพร้อมกัน  ดนตรีไทยเปิดโอกาสให้นักดนตรีได้ใช้ปฏิภาณในการแต่งทำนองขึ้นมาเสริมทำนองหลัก  และในการประชันวงนั้นจะมีการเฝ้าสังเกตกันว่าฝ่ายตรงข้ามเล่นอะไรและเล่นอย่างไร  เพื่อที่จะได้โต้กลับและเอาชนะคู่แข่งได้ด้วยการทำให้ดีกว่า  การแต่งใหม่โดยเฉียบพลันที่กล่าวมานี้   ในบางลักษณะก็</a:t>
            </a:r>
            <a:r>
              <a:rPr lang="th-TH" b="1" dirty="0" smtClean="0">
                <a:solidFill>
                  <a:srgbClr val="FFC000"/>
                </a:solidFill>
              </a:rPr>
              <a:t>จัดได้ว่าเป็นการวิจารณ์</a:t>
            </a:r>
            <a:r>
              <a:rPr lang="th-TH" b="1" dirty="0" smtClean="0">
                <a:solidFill>
                  <a:schemeClr val="bg1"/>
                </a:solidFill>
              </a:rPr>
              <a:t>งานของวงดนตรีคู่แข่ง  นักดนตรีด้วยกันเองจะทราบดีว่า ใครแพ้ใครชนะ และในบางครั้งเมื่อวงดนตรีวงหนึ่งเห็นว่าคู่ต่อสู้เหนือกว่าตนมากนักก็ยอมรับความพ่ายแพ้ด้วยน้ำใจนักกีฬา  ยุติการบรรเลงอย่างมีแบบแผน แล้วก็เก็บเครื่องกลับบ้าน เท่ากับเป็นการยอมรับว่าถูก </a:t>
            </a:r>
            <a:r>
              <a:rPr lang="en-US" b="1" dirty="0" smtClean="0">
                <a:solidFill>
                  <a:schemeClr val="bg1"/>
                </a:solidFill>
              </a:rPr>
              <a:t>"</a:t>
            </a:r>
            <a:r>
              <a:rPr lang="th-TH" b="1" dirty="0" smtClean="0">
                <a:solidFill>
                  <a:schemeClr val="bg1"/>
                </a:solidFill>
              </a:rPr>
              <a:t>วิจารณ์</a:t>
            </a:r>
            <a:r>
              <a:rPr lang="en-US" b="1" dirty="0" smtClean="0">
                <a:solidFill>
                  <a:schemeClr val="bg1"/>
                </a:solidFill>
              </a:rPr>
              <a:t>" </a:t>
            </a:r>
            <a:r>
              <a:rPr lang="th-TH" b="1" dirty="0" smtClean="0">
                <a:solidFill>
                  <a:schemeClr val="bg1"/>
                </a:solidFill>
              </a:rPr>
              <a:t>จากคู่ต่อสู้เสียจนตั้งตัวไม่ติดแล้ว  จริงอยู่มโนทัศน์เรื่องการวิจารณ์ในที่นี้กว้างขวางกว่าความหมายที่ใช้กันอยู่โดยทั่วไป  แต่วงการตะวันตกเองก็มีความคิดที่ดูจะพ้องกับเรา  ดังเช่นที่คีตกวีเอกของศตวรรษที่ </a:t>
            </a:r>
            <a:r>
              <a:rPr lang="en-US" b="1" dirty="0" smtClean="0">
                <a:solidFill>
                  <a:schemeClr val="bg1"/>
                </a:solidFill>
              </a:rPr>
              <a:t>20 </a:t>
            </a:r>
            <a:r>
              <a:rPr lang="th-TH" b="1" dirty="0" err="1" smtClean="0">
                <a:solidFill>
                  <a:schemeClr val="bg1"/>
                </a:solidFill>
              </a:rPr>
              <a:t>อิกอร์</a:t>
            </a:r>
            <a:r>
              <a:rPr lang="th-TH" b="1" dirty="0" smtClean="0">
                <a:solidFill>
                  <a:schemeClr val="bg1"/>
                </a:solidFill>
              </a:rPr>
              <a:t>  สตรา</a:t>
            </a:r>
            <a:r>
              <a:rPr lang="th-TH" b="1" dirty="0" err="1" smtClean="0">
                <a:solidFill>
                  <a:schemeClr val="bg1"/>
                </a:solidFill>
              </a:rPr>
              <a:t>วินส</a:t>
            </a:r>
            <a:r>
              <a:rPr lang="th-TH" b="1" dirty="0" smtClean="0">
                <a:solidFill>
                  <a:schemeClr val="bg1"/>
                </a:solidFill>
              </a:rPr>
              <a:t>กี้ </a:t>
            </a:r>
            <a:r>
              <a:rPr lang="en-US" b="1" dirty="0" smtClean="0">
                <a:solidFill>
                  <a:schemeClr val="bg1"/>
                </a:solidFill>
              </a:rPr>
              <a:t>(Igor Stravinsky)</a:t>
            </a:r>
            <a:r>
              <a:rPr lang="th-TH" b="1" dirty="0" smtClean="0">
                <a:solidFill>
                  <a:schemeClr val="bg1"/>
                </a:solidFill>
              </a:rPr>
              <a:t>ได้เคยกล่าวไว้ว่า ดุริ</a:t>
            </a:r>
            <a:r>
              <a:rPr lang="th-TH" b="1" dirty="0" err="1" smtClean="0">
                <a:solidFill>
                  <a:schemeClr val="bg1"/>
                </a:solidFill>
              </a:rPr>
              <a:t>ยางค</a:t>
            </a:r>
            <a:r>
              <a:rPr lang="th-TH" b="1" dirty="0" smtClean="0">
                <a:solidFill>
                  <a:schemeClr val="bg1"/>
                </a:solidFill>
              </a:rPr>
              <a:t>นิพนธ์ที่เขาแต่งขึ้นใหม่จากรากฐานของดุริ</a:t>
            </a:r>
            <a:r>
              <a:rPr lang="th-TH" b="1" dirty="0" err="1" smtClean="0">
                <a:solidFill>
                  <a:schemeClr val="bg1"/>
                </a:solidFill>
              </a:rPr>
              <a:t>ยางค</a:t>
            </a:r>
            <a:r>
              <a:rPr lang="th-TH" b="1" dirty="0" smtClean="0">
                <a:solidFill>
                  <a:schemeClr val="bg1"/>
                </a:solidFill>
              </a:rPr>
              <a:t>นิพนธ์รุ่นเก่านั้น เป็นการวิจารณ์งานเหล่านั้น (74-75)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รูปภาพ 3" descr="fideli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524000"/>
            <a:ext cx="670560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Beethoven’s “Fidelio” : 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Staatsoper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Berlin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(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October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2016)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เมื่ออุปรากรวิจารณ์อุปรากรและละครเวที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รูปภาพ 6" descr="ดาวน์โหล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828800"/>
            <a:ext cx="7391400" cy="4606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Musikvereinsaal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Vienna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รูปภาพ 7" descr="1463678_konstanz_somm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5073315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Konstan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2590800"/>
            <a:ext cx="3462618" cy="392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85800" y="51816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Konstanz University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รูปภาพ 2" descr="sterreich-wien-6-theater-an-der-wien-linke-wienzeile-6-ab-2006-auch-d1kcx0.jpg"/>
          <p:cNvPicPr>
            <a:picLocks noChangeAspect="1"/>
          </p:cNvPicPr>
          <p:nvPr/>
        </p:nvPicPr>
        <p:blipFill>
          <a:blip r:embed="rId2" cstate="print"/>
          <a:srcRect b="4620"/>
          <a:stretch>
            <a:fillRect/>
          </a:stretch>
        </p:blipFill>
        <p:spPr>
          <a:xfrm>
            <a:off x="1066800" y="1752600"/>
            <a:ext cx="7084726" cy="47196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Theater an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Wien, Vienna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Richard Wagner (1813-1883)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รูปภาพ 3" descr="7290---base_image_5.1424268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990600"/>
            <a:ext cx="3581400" cy="2686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3810000"/>
            <a:ext cx="7543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Das </a:t>
            </a:r>
            <a:r>
              <a:rPr lang="en-US" sz="2800" b="1" dirty="0" err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Gesamtkunstwerk</a:t>
            </a:r>
            <a:r>
              <a:rPr lang="th-TH" sz="2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(ศิลปะรวมสาขา)</a:t>
            </a:r>
            <a:endParaRPr lang="en-US" sz="28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คีตศิลป์ 	</a:t>
            </a:r>
            <a:r>
              <a:rPr lang="en-US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การขับร้องร่วมกับวงซิมโฟนีขนาดใหญ่</a:t>
            </a:r>
          </a:p>
          <a:p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วรรณศิลป์ 	</a:t>
            </a:r>
            <a:r>
              <a:rPr lang="en-US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ตัวบทที่เป็นวรรณคดี ซึ่งเอื้อต่อการร้อง</a:t>
            </a:r>
          </a:p>
          <a:p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ทัศนศิลป์ 	</a:t>
            </a:r>
            <a:r>
              <a:rPr lang="en-US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ฉากที่งามตระการตา</a:t>
            </a:r>
          </a:p>
          <a:p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สถาปัตยกรรม </a:t>
            </a:r>
            <a:r>
              <a:rPr lang="en-US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โรงละครที่มีลักษณะทางอุโฆษวิทยา  อันเอื้อต่อการแสดง</a:t>
            </a:r>
          </a:p>
          <a:p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ศิลปะการละคร </a:t>
            </a:r>
            <a:r>
              <a:rPr lang="en-US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ตัวบทที่เรียกร้องการแสดงที่เข้มข้น กระทบอารมณ์</a:t>
            </a:r>
          </a:p>
          <a:p>
            <a:endParaRPr lang="th-TH" sz="22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  วาก</a:t>
            </a:r>
            <a:r>
              <a:rPr lang="th-TH" sz="2200" b="1" dirty="0" err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เนอร์</a:t>
            </a:r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ไม่ใช้คำว่า “อุปรากร” (</a:t>
            </a:r>
            <a:r>
              <a:rPr lang="en-US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die </a:t>
            </a:r>
            <a:r>
              <a:rPr lang="en-US" sz="2200" b="1" dirty="0" err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Oper</a:t>
            </a:r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)</a:t>
            </a:r>
            <a:r>
              <a:rPr lang="en-US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แต่จงใจใช้คำว่า “ละครดนตรี” (</a:t>
            </a:r>
            <a:r>
              <a:rPr lang="en-US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das </a:t>
            </a:r>
            <a:r>
              <a:rPr lang="en-US" sz="2200" b="1" dirty="0" err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Musikdrama</a:t>
            </a:r>
            <a:r>
              <a:rPr lang="th-TH" sz="2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en-US" sz="2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09600" y="1143000"/>
            <a:ext cx="79248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+mj-cs"/>
              </a:rPr>
              <a:t>    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 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คำร้อง แก้ว อัจฉริยะกุล				ทำนอง เอื้อ สุนทรสนาน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  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 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	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ชื่นชีวิตจิตใจรักคู่หทัยเร้าในอารมณ์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	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พี่กับน้องชื่นชมทุกสิ่งเกลียวกลมภิรมย์ฤทัย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	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ชื่นในรักฝากคำฝังจิตใจจำน้อมนำกันไป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	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เธอมีฉันมั่นใจเราชื่นฉ่ำในฤทัยไม่จาง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	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แม้วันไม่สดชื่นแม้คืนจะเปล่าเปลี่ยว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	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รักเธอคนเดียวรื่นรมย์กลมเกลียวทุกทาง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	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แสงเงินไม่สาดส่องแสงทองไม่สุกสว่าง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	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รักเรามีทางสดชื่นไม่จางไม่ร้างห่างกัน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	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รักเธอเสมอมิ่งขวัญ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		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ในฤทัยไม่จาง รักกันนิรันดรไป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endParaRPr lang="en-US" dirty="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2286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ชื่นชีวิต</a:t>
            </a:r>
            <a:endParaRPr lang="en-US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 descr="มาดามโบวาร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19200"/>
            <a:ext cx="3914437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 descr="มาดามโบวารี1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t="21111" r="11795" b="13333"/>
          <a:stretch>
            <a:fillRect/>
          </a:stretch>
        </p:blipFill>
        <p:spPr>
          <a:xfrm>
            <a:off x="4953000" y="1371600"/>
            <a:ext cx="3803262" cy="5000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29200" y="1295401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22860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B: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25146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27432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B: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29718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3528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40386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44958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51816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56388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A: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9200" y="31242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B: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200" y="38100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B: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9200" y="42672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B: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49530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B: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200" y="54102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B: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Times New Roman" pitchFamily="18" charset="0"/>
              </a:rPr>
              <a:t>ภาพยนตร์เรื่อง “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L’Année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dermière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à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Marienbad</a:t>
            </a:r>
            <a:r>
              <a:rPr lang="th-TH" sz="3200" b="1" dirty="0" smtClean="0">
                <a:solidFill>
                  <a:schemeClr val="bg1"/>
                </a:solidFill>
                <a:latin typeface="Times New Roman" pitchFamily="18" charset="0"/>
              </a:rPr>
              <a:t>”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, 1961: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Alain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Resnais</a:t>
            </a:r>
            <a:endParaRPr lang="en-US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25908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Last Year in Marienbad (1961) - Alain Resnais (Trailer)   BFI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2133600"/>
            <a:ext cx="7112000" cy="400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รูปภาพ 5" descr="วรรณไวทยาก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752600"/>
            <a:ext cx="2800350" cy="4200525"/>
          </a:xfrm>
          <a:prstGeom prst="rect">
            <a:avLst/>
          </a:prstGeom>
        </p:spPr>
      </p:pic>
      <p:pic>
        <p:nvPicPr>
          <p:cNvPr id="8" name="รูปภาพ 7" descr="วรรณไวทยากร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2209800"/>
            <a:ext cx="5410200" cy="3272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1752600"/>
            <a:ext cx="78486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b="1" dirty="0" smtClean="0">
                <a:solidFill>
                  <a:schemeClr val="bg1"/>
                </a:solidFill>
                <a:cs typeface="+mj-cs"/>
              </a:rPr>
              <a:t>นี่เป็นชื่อแบบหนึ่งของศิลปะในระยะตอนปลายของสมัย</a:t>
            </a:r>
            <a:r>
              <a:rPr lang="en-US" sz="3600" b="1" dirty="0" smtClean="0">
                <a:solidFill>
                  <a:schemeClr val="bg1"/>
                </a:solidFill>
                <a:cs typeface="+mj-cs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cs typeface="+mj-cs"/>
              </a:rPr>
            </a:br>
            <a:r>
              <a:rPr lang="th-TH" sz="3600" b="1" dirty="0" smtClean="0">
                <a:solidFill>
                  <a:schemeClr val="bg1"/>
                </a:solidFill>
                <a:cs typeface="+mj-cs"/>
              </a:rPr>
              <a:t>เรอ</a:t>
            </a:r>
            <a:r>
              <a:rPr lang="th-TH" sz="3600" b="1" dirty="0" err="1" smtClean="0">
                <a:solidFill>
                  <a:schemeClr val="bg1"/>
                </a:solidFill>
                <a:cs typeface="+mj-cs"/>
              </a:rPr>
              <a:t>เนสซังส์</a:t>
            </a:r>
            <a:r>
              <a:rPr lang="th-TH" sz="3600" b="1" dirty="0" smtClean="0">
                <a:solidFill>
                  <a:schemeClr val="bg1"/>
                </a:solidFill>
                <a:cs typeface="+mj-cs"/>
              </a:rPr>
              <a:t> (</a:t>
            </a:r>
            <a:r>
              <a:rPr lang="en-US" sz="3600" b="1" dirty="0" smtClean="0">
                <a:solidFill>
                  <a:schemeClr val="bg1"/>
                </a:solidFill>
                <a:cs typeface="+mj-cs"/>
              </a:rPr>
              <a:t>Renaissance</a:t>
            </a:r>
            <a:r>
              <a:rPr lang="th-TH" sz="3600" b="1" dirty="0" smtClean="0">
                <a:solidFill>
                  <a:schemeClr val="bg1"/>
                </a:solidFill>
                <a:cs typeface="+mj-cs"/>
              </a:rPr>
              <a:t>) ในประเทศอิตาลีซึ่งตกอยู่ระหว่าง พ.ศ. 2143-2243  ศิลปะแบบที่ว่านี้มีลักษณะของศิลปะกำลังเสื่อมทุกอย่าง  กล่าวคือ  รูปทรงสีสันและวางท่าทีของรูปหรือภาพก็มีลักษณะงามเกินดี  เส้นของรูปหรือภาพก็ดู</a:t>
            </a:r>
            <a:r>
              <a:rPr lang="en-US" sz="3600" b="1" dirty="0" smtClean="0">
                <a:solidFill>
                  <a:schemeClr val="bg1"/>
                </a:solidFill>
                <a:cs typeface="+mj-cs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cs typeface="+mj-cs"/>
              </a:rPr>
            </a:br>
            <a:r>
              <a:rPr lang="th-TH" sz="3600" b="1" dirty="0" smtClean="0">
                <a:solidFill>
                  <a:schemeClr val="bg1"/>
                </a:solidFill>
                <a:cs typeface="+mj-cs"/>
              </a:rPr>
              <a:t>คดๆ เคี้ยวๆ ไม่เรียบร้อย  มีรายละเอียดพราวไปหมดเป็นอย่างตุ๊กแก</a:t>
            </a:r>
          </a:p>
          <a:p>
            <a:pPr algn="thaiDist"/>
            <a:endParaRPr lang="th-TH" sz="3600" b="1" dirty="0" smtClean="0">
              <a:solidFill>
                <a:schemeClr val="bg1"/>
              </a:solidFill>
              <a:cs typeface="+mj-cs"/>
            </a:endParaRPr>
          </a:p>
          <a:p>
            <a:pPr algn="thaiDist"/>
            <a:r>
              <a:rPr lang="th-TH" sz="2800" b="1" dirty="0" smtClean="0">
                <a:solidFill>
                  <a:schemeClr val="bg1"/>
                </a:solidFill>
                <a:cs typeface="+mj-cs"/>
              </a:rPr>
              <a:t>(ที่มา </a:t>
            </a:r>
            <a:r>
              <a:rPr lang="en-US" sz="2800" b="1" dirty="0" smtClean="0">
                <a:solidFill>
                  <a:schemeClr val="bg1"/>
                </a:solidFill>
                <a:cs typeface="+mj-cs"/>
              </a:rPr>
              <a:t>:</a:t>
            </a:r>
            <a:r>
              <a:rPr lang="th-TH" sz="2800" b="1" dirty="0" smtClean="0">
                <a:solidFill>
                  <a:schemeClr val="bg1"/>
                </a:solidFill>
                <a:cs typeface="+mj-cs"/>
              </a:rPr>
              <a:t> ศิลป์  พี</a:t>
            </a:r>
            <a:r>
              <a:rPr lang="th-TH" sz="2800" b="1" dirty="0" err="1" smtClean="0">
                <a:solidFill>
                  <a:schemeClr val="bg1"/>
                </a:solidFill>
                <a:cs typeface="+mj-cs"/>
              </a:rPr>
              <a:t>รศรี.</a:t>
            </a:r>
            <a:r>
              <a:rPr lang="en-US" sz="2800" b="1" dirty="0" smtClean="0">
                <a:solidFill>
                  <a:schemeClr val="bg1"/>
                </a:solidFill>
                <a:cs typeface="+mj-cs"/>
              </a:rPr>
              <a:t> </a:t>
            </a:r>
            <a:r>
              <a:rPr lang="th-TH" sz="2800" b="1" i="1" dirty="0" err="1" smtClean="0">
                <a:solidFill>
                  <a:schemeClr val="bg1"/>
                </a:solidFill>
                <a:cs typeface="+mj-cs"/>
              </a:rPr>
              <a:t>ศิลป</a:t>
            </a:r>
            <a:r>
              <a:rPr lang="th-TH" sz="2800" b="1" i="1" dirty="0" smtClean="0">
                <a:solidFill>
                  <a:schemeClr val="bg1"/>
                </a:solidFill>
                <a:cs typeface="+mj-cs"/>
              </a:rPr>
              <a:t>สงเคราะห์</a:t>
            </a:r>
            <a:r>
              <a:rPr lang="th-TH" sz="2800" dirty="0" smtClean="0">
                <a:solidFill>
                  <a:schemeClr val="bg1"/>
                </a:solidFill>
                <a:cs typeface="+mj-cs"/>
              </a:rPr>
              <a:t>. พระยาอนุมานราชธน </a:t>
            </a:r>
            <a:r>
              <a:rPr lang="en-US" sz="2800" dirty="0" smtClean="0">
                <a:solidFill>
                  <a:schemeClr val="bg1"/>
                </a:solidFill>
                <a:cs typeface="+mj-cs"/>
              </a:rPr>
              <a:t>[</a:t>
            </a:r>
            <a:r>
              <a:rPr lang="th-TH" sz="2800" dirty="0" smtClean="0">
                <a:solidFill>
                  <a:schemeClr val="bg1"/>
                </a:solidFill>
                <a:cs typeface="+mj-cs"/>
              </a:rPr>
              <a:t>แปล</a:t>
            </a:r>
            <a:r>
              <a:rPr lang="en-US" sz="2800" dirty="0" smtClean="0">
                <a:solidFill>
                  <a:schemeClr val="bg1"/>
                </a:solidFill>
                <a:cs typeface="+mj-cs"/>
              </a:rPr>
              <a:t>]</a:t>
            </a:r>
            <a:r>
              <a:rPr lang="th-TH" sz="2800" dirty="0" smtClean="0">
                <a:solidFill>
                  <a:schemeClr val="bg1"/>
                </a:solidFill>
                <a:cs typeface="+mj-cs"/>
              </a:rPr>
              <a:t>, 2500)</a:t>
            </a:r>
            <a:endParaRPr lang="en-US" sz="2800" dirty="0" smtClean="0">
              <a:solidFill>
                <a:schemeClr val="bg1"/>
              </a:solidFill>
              <a:cs typeface="+mj-cs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Baroque 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บารอก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รูปภาพ 2" descr="st-florian-monastery-church-austria-obersterreich-upper-austria-donau-G3A6XJ.jpg"/>
          <p:cNvPicPr>
            <a:picLocks noChangeAspect="1"/>
          </p:cNvPicPr>
          <p:nvPr/>
        </p:nvPicPr>
        <p:blipFill>
          <a:blip r:embed="rId2" cstate="print"/>
          <a:srcRect b="9114"/>
          <a:stretch>
            <a:fillRect/>
          </a:stretch>
        </p:blipFill>
        <p:spPr>
          <a:xfrm>
            <a:off x="23146" y="762000"/>
            <a:ext cx="9120854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วิหาร  </a:t>
            </a:r>
            <a:r>
              <a:rPr lang="en-US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St. </a:t>
            </a:r>
            <a:r>
              <a:rPr lang="en-US" sz="3600" b="1" dirty="0" err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Florian</a:t>
            </a:r>
            <a:r>
              <a:rPr lang="en-US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ในออสเตรีย</a:t>
            </a:r>
            <a:r>
              <a:rPr lang="en-US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 </a:t>
            </a:r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ในสไตล์บารอก</a:t>
            </a:r>
            <a:endParaRPr lang="en-US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676400"/>
            <a:ext cx="8458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thaiDist"/>
            <a:r>
              <a:rPr lang="th-TH" sz="40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การวิจารณ์ หมายถึง </a:t>
            </a:r>
            <a:r>
              <a:rPr lang="th-TH" sz="4000" i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การแสดงความคิดเห็นเกี่ยวกับงานศิลปะ บริบทของศิลปกรรม และ</a:t>
            </a:r>
            <a:r>
              <a:rPr lang="en-US" sz="4000" i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th-TH" sz="4000" i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หรือปัจจัยอื่นๆที่เกี่ยวข้อง เพื่อสร้างความเข้าใจในความหมายและความสำนึกในคุณค่าของตัวงาน ตลอดจนศิลปะโดยทั่วไป  นอกจากนี้ ยังอาจรวมถึงการแสดงทัศนะที่เกี่ยวกับความสัมพันธ์ระหว่างศิลปะกับชีวิตและสังคมอีกด้วย</a:t>
            </a:r>
            <a:endParaRPr lang="en-US" sz="4000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รูปภาพ 3"/>
          <p:cNvPicPr/>
          <p:nvPr/>
        </p:nvPicPr>
        <p:blipFill>
          <a:blip r:embed="rId2" cstate="print"/>
          <a:srcRect l="30630" t="20137" r="32657" b="12287"/>
          <a:stretch>
            <a:fillRect/>
          </a:stretch>
        </p:blipFill>
        <p:spPr bwMode="auto">
          <a:xfrm>
            <a:off x="2286000" y="1143000"/>
            <a:ext cx="4800600" cy="5526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ตามใจฉัน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3614738" cy="525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4572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h-TH" sz="2800" b="1" dirty="0" smtClean="0">
              <a:solidFill>
                <a:schemeClr val="bg1"/>
              </a:solidFill>
            </a:endParaRPr>
          </a:p>
          <a:p>
            <a:pPr algn="ctr"/>
            <a:r>
              <a:rPr lang="th-TH" sz="2800" b="1" dirty="0" smtClean="0">
                <a:solidFill>
                  <a:schemeClr val="bg1"/>
                </a:solidFill>
              </a:rPr>
              <a:t>ท่องเที่ยวไปในอาณาจักรวรรณคดีศึกษา 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</a:rPr>
              <a:t>ตอนที่ 3 พบนักวรรณคดีต้นคิดทฤษฎี เรื่อง “ช่องว่าง ”1 (165-173)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1600200"/>
            <a:ext cx="4343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1" dirty="0" smtClean="0">
                <a:solidFill>
                  <a:schemeClr val="bg1"/>
                </a:solidFill>
              </a:rPr>
              <a:t>ผมมีความคิดว่าทฤษฎีของ</a:t>
            </a:r>
            <a:r>
              <a:rPr lang="th-TH" b="1" dirty="0" err="1" smtClean="0">
                <a:solidFill>
                  <a:schemeClr val="bg1"/>
                </a:solidFill>
              </a:rPr>
              <a:t>อาจารย์อิแซร์</a:t>
            </a:r>
            <a:r>
              <a:rPr lang="th-TH" b="1" dirty="0" smtClean="0">
                <a:solidFill>
                  <a:schemeClr val="bg1"/>
                </a:solidFill>
              </a:rPr>
              <a:t>เป็นนามธรรมเกินไป แล้วก็บอกท่านไปตรงๆว่า ท่านจะพอใจเพียงเท่านี้หรือที่จะศึกษาเรื่องผู้อ่านที่แฝงเร้นอยู่ ท่านไม่คิดจะเอาทฤษฎีของท่านไปวิเคราะห์ผู้อ่านจริงๆหรือ ผมทะลึ่งถึงกับไปแนะท่านว่าทำไมท่านไม่ใช้วิธีการ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th-TH" b="1" dirty="0" smtClean="0">
                <a:solidFill>
                  <a:schemeClr val="bg1"/>
                </a:solidFill>
              </a:rPr>
              <a:t>วิจัยทางสังคมศาสตร์</a:t>
            </a:r>
            <a:r>
              <a:rPr lang="en-US" b="1" dirty="0" smtClean="0">
                <a:solidFill>
                  <a:schemeClr val="bg1"/>
                </a:solidFill>
              </a:rPr>
              <a:t>” </a:t>
            </a:r>
            <a:r>
              <a:rPr lang="th-TH" b="1" dirty="0" smtClean="0">
                <a:solidFill>
                  <a:schemeClr val="bg1"/>
                </a:solidFill>
              </a:rPr>
              <a:t>เช่นวิธีการของสังคมวิทยาแห่งวรรณคดี โดยใช้ผู้อ่านจริงๆทดสอบทฤษฎีของท่านบ้าง </a:t>
            </a:r>
            <a:r>
              <a:rPr lang="th-TH" b="1" dirty="0" err="1" smtClean="0">
                <a:solidFill>
                  <a:schemeClr val="bg1"/>
                </a:solidFill>
              </a:rPr>
              <a:t>อาจารย์อิแซร์</a:t>
            </a:r>
            <a:r>
              <a:rPr lang="th-TH" b="1" dirty="0" smtClean="0">
                <a:solidFill>
                  <a:schemeClr val="bg1"/>
                </a:solidFill>
              </a:rPr>
              <a:t>ตอบว่าท่านเองยังไม่เคยค้นคว้าแบบนี้ เพราะท่านยึดตัว </a:t>
            </a:r>
            <a:r>
              <a:rPr lang="en-US" b="1" dirty="0" smtClean="0">
                <a:solidFill>
                  <a:schemeClr val="bg1"/>
                </a:solidFill>
              </a:rPr>
              <a:t>“text” </a:t>
            </a:r>
            <a:r>
              <a:rPr lang="th-TH" b="1" dirty="0" smtClean="0">
                <a:solidFill>
                  <a:schemeClr val="bg1"/>
                </a:solidFill>
              </a:rPr>
              <a:t>เป็นสำคัญ แต่ท่านบอกผมว่ามีกลุ่มนักวิจัยที่เวียนนากลุ่มหนึ่งกำลังเอา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th-TH" b="1" dirty="0" smtClean="0">
                <a:solidFill>
                  <a:schemeClr val="bg1"/>
                </a:solidFill>
              </a:rPr>
              <a:t>วิธีการทางสังคมศาสตร์</a:t>
            </a:r>
            <a:r>
              <a:rPr lang="en-US" b="1" dirty="0" smtClean="0">
                <a:solidFill>
                  <a:schemeClr val="bg1"/>
                </a:solidFill>
              </a:rPr>
              <a:t>” </a:t>
            </a:r>
            <a:r>
              <a:rPr lang="th-TH" b="1" dirty="0" smtClean="0">
                <a:solidFill>
                  <a:schemeClr val="bg1"/>
                </a:solidFill>
              </a:rPr>
              <a:t>มาทดสอบ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th-TH" b="1" dirty="0" smtClean="0">
                <a:solidFill>
                  <a:schemeClr val="bg1"/>
                </a:solidFill>
              </a:rPr>
              <a:t>โมเดล</a:t>
            </a:r>
            <a:r>
              <a:rPr lang="en-US" b="1" dirty="0" smtClean="0">
                <a:solidFill>
                  <a:schemeClr val="bg1"/>
                </a:solidFill>
              </a:rPr>
              <a:t>” </a:t>
            </a:r>
            <a:r>
              <a:rPr lang="th-TH" b="1" dirty="0" smtClean="0">
                <a:solidFill>
                  <a:schemeClr val="bg1"/>
                </a:solidFill>
              </a:rPr>
              <a:t>ของท่านอยู่ แต่ท่านยังไม่ได้ทราบผลว่าออกมาอย่างไร ผมอดคิดไม่ได้ว่าอาจารย์</a:t>
            </a:r>
            <a:br>
              <a:rPr lang="th-TH" b="1" dirty="0" smtClean="0">
                <a:solidFill>
                  <a:schemeClr val="bg1"/>
                </a:solidFill>
              </a:rPr>
            </a:br>
            <a:r>
              <a:rPr lang="th-TH" b="1" dirty="0" err="1" smtClean="0">
                <a:solidFill>
                  <a:schemeClr val="bg1"/>
                </a:solidFill>
              </a:rPr>
              <a:t>อิแซร์</a:t>
            </a:r>
            <a:r>
              <a:rPr lang="th-TH" b="1" dirty="0" smtClean="0">
                <a:solidFill>
                  <a:schemeClr val="bg1"/>
                </a:solidFill>
              </a:rPr>
              <a:t>นี่ช่าง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th-TH" b="1" dirty="0" smtClean="0">
                <a:solidFill>
                  <a:schemeClr val="bg1"/>
                </a:solidFill>
              </a:rPr>
              <a:t>เยอรมัน</a:t>
            </a:r>
            <a:r>
              <a:rPr lang="en-US" b="1" dirty="0" smtClean="0">
                <a:solidFill>
                  <a:schemeClr val="bg1"/>
                </a:solidFill>
              </a:rPr>
              <a:t>” </a:t>
            </a:r>
            <a:r>
              <a:rPr lang="th-TH" b="1" dirty="0" smtClean="0">
                <a:solidFill>
                  <a:schemeClr val="bg1"/>
                </a:solidFill>
              </a:rPr>
              <a:t>เสียจริงๆ คือ มีอะไรคล้ายเฮ</a:t>
            </a:r>
            <a:r>
              <a:rPr lang="th-TH" b="1" dirty="0" err="1" smtClean="0">
                <a:solidFill>
                  <a:schemeClr val="bg1"/>
                </a:solidFill>
              </a:rPr>
              <a:t>เกล</a:t>
            </a:r>
            <a:r>
              <a:rPr lang="th-TH" b="1" dirty="0" smtClean="0">
                <a:solidFill>
                  <a:schemeClr val="bg1"/>
                </a:solidFill>
              </a:rPr>
              <a:t> ผู้ซึ่งคิดว่าจิตมนุษย์นั้นจะหยั่งรู้ถึงสิ่งใดได้หมด ถ้าเป็นผมๆจะรีบวิ่งไปหากลุ่มนักสังคมศาสตร์ที่เวียนนาเสียนานแล้ว เพราะถ้าสิ่งที่ผม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th-TH" b="1" dirty="0" smtClean="0">
                <a:solidFill>
                  <a:schemeClr val="bg1"/>
                </a:solidFill>
              </a:rPr>
              <a:t>คิด</a:t>
            </a:r>
            <a:r>
              <a:rPr lang="en-US" b="1" dirty="0" smtClean="0">
                <a:solidFill>
                  <a:schemeClr val="bg1"/>
                </a:solidFill>
              </a:rPr>
              <a:t>” </a:t>
            </a:r>
            <a:r>
              <a:rPr lang="th-TH" b="1" dirty="0" smtClean="0">
                <a:solidFill>
                  <a:schemeClr val="bg1"/>
                </a:solidFill>
              </a:rPr>
              <a:t>หรือ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th-TH" b="1" dirty="0" smtClean="0">
                <a:solidFill>
                  <a:schemeClr val="bg1"/>
                </a:solidFill>
              </a:rPr>
              <a:t>นึก</a:t>
            </a:r>
            <a:r>
              <a:rPr lang="en-US" b="1" dirty="0" smtClean="0">
                <a:solidFill>
                  <a:schemeClr val="bg1"/>
                </a:solidFill>
              </a:rPr>
              <a:t>” </a:t>
            </a:r>
            <a:r>
              <a:rPr lang="th-TH" b="1" dirty="0" smtClean="0">
                <a:solidFill>
                  <a:schemeClr val="bg1"/>
                </a:solidFill>
              </a:rPr>
              <a:t>หรือ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th-TH" b="1" dirty="0" smtClean="0">
                <a:solidFill>
                  <a:schemeClr val="bg1"/>
                </a:solidFill>
              </a:rPr>
              <a:t>ฝัน</a:t>
            </a:r>
            <a:r>
              <a:rPr lang="en-US" b="1" dirty="0" smtClean="0">
                <a:solidFill>
                  <a:schemeClr val="bg1"/>
                </a:solidFill>
              </a:rPr>
              <a:t>” </a:t>
            </a:r>
            <a:r>
              <a:rPr lang="th-TH" b="1" dirty="0" smtClean="0">
                <a:solidFill>
                  <a:schemeClr val="bg1"/>
                </a:solidFill>
              </a:rPr>
              <a:t>มันไม่ตรงกับสิ่งที่เป็นอยู่ในชีวิตจริง ถ้าหลักฐานเกิดค้าน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th-TH" b="1" dirty="0" smtClean="0">
                <a:solidFill>
                  <a:schemeClr val="bg1"/>
                </a:solidFill>
              </a:rPr>
              <a:t>ผู้อ่านที่แฝงตัวอยู่ในวรรณกรรม</a:t>
            </a:r>
            <a:r>
              <a:rPr lang="en-US" b="1" dirty="0" smtClean="0">
                <a:solidFill>
                  <a:schemeClr val="bg1"/>
                </a:solidFill>
              </a:rPr>
              <a:t>” </a:t>
            </a:r>
            <a:r>
              <a:rPr lang="th-TH" b="1" dirty="0" smtClean="0">
                <a:solidFill>
                  <a:schemeClr val="bg1"/>
                </a:solidFill>
              </a:rPr>
              <a:t>ผมคงจะต้องคิดหนักเป็นแน่ (166-167)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/>
          <p:cNvPicPr/>
          <p:nvPr/>
        </p:nvPicPr>
        <p:blipFill>
          <a:blip r:embed="rId2" cstate="print"/>
          <a:srcRect l="29989" t="17406" r="32124" b="3413"/>
          <a:stretch>
            <a:fillRect/>
          </a:stretch>
        </p:blipFill>
        <p:spPr bwMode="auto">
          <a:xfrm>
            <a:off x="2667000" y="990600"/>
            <a:ext cx="4343400" cy="5677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รูปภาพ 2" descr="วิถีแห่งการวิจารณ์ ประสบการณ์จากสามทศวรร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3581400" cy="5196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267200" y="1164134"/>
            <a:ext cx="4495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b="1" dirty="0" smtClean="0">
                <a:solidFill>
                  <a:schemeClr val="bg1"/>
                </a:solidFill>
              </a:rPr>
              <a:t>(การวิจารณ์)  เป็นการแสดงความคิดเห็นอย่างเปิดเผย โดยมุ่งที่จะให้วงการศิลปะได้พัฒนาตนเองไปถึงระดับที่จะเป็นคุณต่อสังคมได้อย่างต่อเนื่อง เมื่อเป็นเช่นนี้ลักษณะอันเป็นสาธารณะของการวิจารณ์จึงจำต้องทำหน้าที่เป็นกลไกในการกำกับคุณภาพของงานศิลปะไปด้วยในตัว เชื่อกันว่าการวิจารณ์ศิลปะไม่ควรเป็นการแสดงความเห็นในเชิงลบจนอาจทำให้ผู้สร้างหมดกำลังใจ แต่เป็นการแสดงทัศนะทั้งในเชิงบวกและในเชิงลบเพื่อที่ผู้สร้างงานศิลปะจะอยู่บนเวทีต่อไปได้อีกนานแสนนานอย่างมีศักดิ์ศรี (36)</a:t>
            </a:r>
            <a:endParaRPr lang="en-US" sz="28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รูปภาพ 3" descr="ปก - แนวทาง.jpg"/>
          <p:cNvPicPr>
            <a:picLocks noChangeAspect="1"/>
          </p:cNvPicPr>
          <p:nvPr/>
        </p:nvPicPr>
        <p:blipFill>
          <a:blip r:embed="rId2" cstate="print"/>
          <a:srcRect l="5993" t="3333" r="10708" b="14444"/>
          <a:stretch>
            <a:fillRect/>
          </a:stretch>
        </p:blipFill>
        <p:spPr>
          <a:xfrm>
            <a:off x="381000" y="990600"/>
            <a:ext cx="40386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29718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บทบาทของผู้อ่าน (166-192)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รูปภาพ 6" descr="ปก ทางไปสู่วัฒนธรรมแห่งการวิจารณ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19200"/>
            <a:ext cx="3505200" cy="5115697"/>
          </a:xfrm>
          <a:prstGeom prst="rect">
            <a:avLst/>
          </a:prstGeom>
        </p:spPr>
      </p:pic>
      <p:pic>
        <p:nvPicPr>
          <p:cNvPr id="8" name="รูปภาพ 7" descr="ปก - ทางไปสู่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199" y="1371600"/>
            <a:ext cx="3377045" cy="495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:\websites\free-power-point-templates\2012\log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4832" y="6590597"/>
            <a:ext cx="679168" cy="2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Group 142"/>
          <p:cNvGraphicFramePr>
            <a:graphicFrameLocks noGrp="1"/>
          </p:cNvGraphicFramePr>
          <p:nvPr/>
        </p:nvGraphicFramePr>
        <p:xfrm>
          <a:off x="457200" y="304800"/>
          <a:ext cx="8229601" cy="6452049"/>
        </p:xfrm>
        <a:graphic>
          <a:graphicData uri="http://schemas.openxmlformats.org/drawingml/2006/table">
            <a:tbl>
              <a:tblPr/>
              <a:tblGrid>
                <a:gridCol w="1510384"/>
                <a:gridCol w="1510384"/>
                <a:gridCol w="1510384"/>
                <a:gridCol w="1510384"/>
                <a:gridCol w="2188065"/>
              </a:tblGrid>
              <a:tr h="5603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แขนงวิชา</a:t>
                      </a: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ข้อมูล</a:t>
                      </a: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วิธีการ</a:t>
                      </a: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ผลงาน</a:t>
                      </a: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ผลกระทบ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0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วิทยาศาสตร์</a:t>
                      </a: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ปรากฏการณ์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A</a:t>
                      </a:r>
                      <a:r>
                        <a:rPr kumimoji="0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การสังเกต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ทดลอง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A</a:t>
                      </a:r>
                      <a:r>
                        <a:rPr kumimoji="0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กฎเกณฑ์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ทฤษฎี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A</a:t>
                      </a:r>
                      <a:r>
                        <a:rPr kumimoji="0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การเปลี่ยนแปลง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ด้านเทคโนโลยี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A</a:t>
                      </a:r>
                      <a:r>
                        <a:rPr kumimoji="0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4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-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0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สังคมศาสตร์</a:t>
                      </a: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พฤติกรรม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สถาบัน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B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การสังเกต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การวิเคราะห์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B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2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กฎเกณฑ์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ทฤษฎี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B</a:t>
                      </a:r>
                      <a:r>
                        <a:rPr kumimoji="0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การเปลี่ยนแปลง</a:t>
                      </a:r>
                      <a:b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</a:b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ด้านสังคม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B</a:t>
                      </a:r>
                      <a:r>
                        <a:rPr kumimoji="0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4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-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4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มนุษยศาสตร์</a:t>
                      </a: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มนุษย์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พฤติกรรม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การสร้างสรรค์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C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การตีความ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และการวินิจฉัย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ประสบการณ์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C</a:t>
                      </a:r>
                      <a:r>
                        <a:rPr kumimoji="0" 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2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ความหมาย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คุณค่า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C</a:t>
                      </a:r>
                      <a:r>
                        <a:rPr kumimoji="0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ความสำนึกในคุณค่า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rowallia New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ea typeface="Times New Roman" pitchFamily="18" charset="0"/>
                          <a:cs typeface="Browallia New" pitchFamily="34" charset="-34"/>
                        </a:rPr>
                        <a:t>ของความเป็นมนุษย์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C</a:t>
                      </a:r>
                      <a:r>
                        <a:rPr kumimoji="0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rowallia New" pitchFamily="34" charset="-34"/>
                          <a:cs typeface="Browallia New" pitchFamily="34" charset="-34"/>
                        </a:rPr>
                        <a:t>4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ngsana New" pitchFamily="18" charset="-34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7" descr="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941485" cy="5426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รูปภาพ 6" descr="brec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228600"/>
            <a:ext cx="2819400" cy="388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8600" y="4241899"/>
            <a:ext cx="8610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ครั้งหนึ่งผู้เขียนกำลังเตรียมเอกสารทางวิชาการด้านวรรณคดีเยอรมันที่ว่าด้วยงานของ </a:t>
            </a:r>
            <a:r>
              <a:rPr lang="th-TH" sz="2000" b="1" dirty="0" err="1" smtClean="0">
                <a:solidFill>
                  <a:schemeClr val="bg1"/>
                </a:solidFill>
                <a:cs typeface="+mj-cs"/>
              </a:rPr>
              <a:t>แบร์ทอลท์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 </a:t>
            </a:r>
            <a:r>
              <a:rPr lang="th-TH" sz="2000" b="1" dirty="0" err="1" smtClean="0">
                <a:solidFill>
                  <a:schemeClr val="bg1"/>
                </a:solidFill>
                <a:cs typeface="+mj-cs"/>
              </a:rPr>
              <a:t>เบรชคท์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 (</a:t>
            </a:r>
            <a:r>
              <a:rPr lang="en-US" sz="2000" b="1" dirty="0" err="1" smtClean="0">
                <a:solidFill>
                  <a:schemeClr val="bg1"/>
                </a:solidFill>
                <a:cs typeface="+mj-cs"/>
              </a:rPr>
              <a:t>Bertolt</a:t>
            </a:r>
            <a:r>
              <a:rPr lang="en-US" sz="2000" b="1" dirty="0" smtClean="0">
                <a:solidFill>
                  <a:schemeClr val="bg1"/>
                </a:solidFill>
                <a:cs typeface="+mj-cs"/>
              </a:rPr>
              <a:t> Brecht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cs typeface="+mj-cs"/>
              </a:rPr>
              <a:t>: 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ค.ศ. 1898-1956) เพื่อจะนำไปเสนอในการประชุมนานาชาติ และก็ไม่ลังเลที่จะนำประเด็นหลักๆของบทความนั้นไปหารือกับสมเด็จพระพุฒ</a:t>
            </a:r>
            <a:r>
              <a:rPr lang="th-TH" sz="2000" b="1" dirty="0" err="1" smtClean="0">
                <a:solidFill>
                  <a:schemeClr val="bg1"/>
                </a:solidFill>
                <a:cs typeface="+mj-cs"/>
              </a:rPr>
              <a:t>โฆษาจารย์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 ปฏิกิริยาของท่านชัดเจนมาก ท่านให้ข้อสังเกตเพียงสั้นๆว่า ทั้งนักประพันธ์เยอรมันและทั้งตัวผู้เขียนเอง (ซึ่งดูจะตกอยู่ใต้อิทธิพลของนักคิดเยอรมันผู้นี้) มองปัญหาของโลกแต่เฉพาะในเชิงสังคม สมเด็จฯตั้งคำถามว่าถ้าคิดอย่างนั้นแล้ว ปัจเจกบุคคลอยู่ ณ ที่ใด เราได้เห็นมาแล้วข้างต้นว่า ทั้ง</a:t>
            </a:r>
            <a:r>
              <a:rPr lang="th-TH" sz="2000" b="1" i="1" dirty="0" smtClean="0">
                <a:solidFill>
                  <a:schemeClr val="bg1"/>
                </a:solidFill>
                <a:cs typeface="+mj-cs"/>
              </a:rPr>
              <a:t>รามเกียรติ์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 และทั้ง</a:t>
            </a:r>
            <a:r>
              <a:rPr lang="th-TH" sz="2000" b="1" i="1" dirty="0" smtClean="0">
                <a:solidFill>
                  <a:schemeClr val="bg1"/>
                </a:solidFill>
                <a:cs typeface="+mj-cs"/>
              </a:rPr>
              <a:t>ขุนช้างขุนแผน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 แม้จะเป็นเรื่องที่มีนัยทางปรัชญาอันว่าด้วยความเป็นไปของโลกและบ้านเมือง ก็มิได้ละเลยบทบาทของปัจเจกบุคคลและประเด็นที่ว่าด้วยกรรมอันเกิดจากการกระทำของปัจเจกบุคคล  (“</a:t>
            </a:r>
            <a:r>
              <a:rPr lang="th-TH" sz="2000" b="1" dirty="0" smtClean="0">
                <a:solidFill>
                  <a:schemeClr val="bg1"/>
                </a:solidFill>
              </a:rPr>
              <a:t>ละครในฐานะสถาบันทางจริยธรรม หรือความล้มเหลวของศาลสถิตยุติธรรม”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th-TH" sz="2000" b="1" dirty="0" smtClean="0">
                <a:solidFill>
                  <a:schemeClr val="bg1"/>
                </a:solidFill>
                <a:cs typeface="+mj-cs"/>
              </a:rPr>
              <a:t>359)</a:t>
            </a:r>
            <a:endParaRPr lang="en-US" sz="2000" b="1" dirty="0" smtClean="0">
              <a:solidFill>
                <a:schemeClr val="bg1"/>
              </a:solidFill>
              <a:cs typeface="+mj-cs"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รูปภาพ 9" descr="cover2_20march.png"/>
          <p:cNvPicPr>
            <a:picLocks noChangeAspect="1"/>
          </p:cNvPicPr>
          <p:nvPr/>
        </p:nvPicPr>
        <p:blipFill>
          <a:blip r:embed="rId3" cstate="print"/>
          <a:srcRect l="49161" t="11111" b="8889"/>
          <a:stretch>
            <a:fillRect/>
          </a:stretch>
        </p:blipFill>
        <p:spPr>
          <a:xfrm>
            <a:off x="4724400" y="290483"/>
            <a:ext cx="3219432" cy="3824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83A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รูปภาพ 9" descr="ปก - กามนิต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3292959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รูปภาพ 3" descr="กามนิต 2.jpg"/>
          <p:cNvPicPr>
            <a:picLocks noChangeAspect="1"/>
          </p:cNvPicPr>
          <p:nvPr/>
        </p:nvPicPr>
        <p:blipFill>
          <a:blip r:embed="rId3" cstate="print"/>
          <a:srcRect t="50000" b="23333"/>
          <a:stretch>
            <a:fillRect/>
          </a:stretch>
        </p:blipFill>
        <p:spPr>
          <a:xfrm>
            <a:off x="3886199" y="1600200"/>
            <a:ext cx="5114511" cy="2413000"/>
          </a:xfrm>
          <a:prstGeom prst="rect">
            <a:avLst/>
          </a:prstGeom>
        </p:spPr>
      </p:pic>
      <p:pic>
        <p:nvPicPr>
          <p:cNvPr id="5" name="รูปภาพ 4" descr="กามนิต3.jpg"/>
          <p:cNvPicPr>
            <a:picLocks noChangeAspect="1"/>
          </p:cNvPicPr>
          <p:nvPr/>
        </p:nvPicPr>
        <p:blipFill>
          <a:blip r:embed="rId4" cstate="print"/>
          <a:srcRect t="15556" b="64444"/>
          <a:stretch>
            <a:fillRect/>
          </a:stretch>
        </p:blipFill>
        <p:spPr>
          <a:xfrm>
            <a:off x="3886200" y="3989362"/>
            <a:ext cx="5092148" cy="18018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DADA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1345</Words>
  <Application>Microsoft Office PowerPoint</Application>
  <PresentationFormat>On-screen Show (4:3)</PresentationFormat>
  <Paragraphs>130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การเรียนรู้ข้ามสาขา : ประสบการณ์จากการวิจัยการวิจารณ์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Asus</cp:lastModifiedBy>
  <cp:revision>156</cp:revision>
  <dcterms:created xsi:type="dcterms:W3CDTF">2013-08-21T19:17:07Z</dcterms:created>
  <dcterms:modified xsi:type="dcterms:W3CDTF">2017-03-31T03:19:35Z</dcterms:modified>
</cp:coreProperties>
</file>