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4" r:id="rId3"/>
    <p:sldId id="258" r:id="rId4"/>
    <p:sldId id="280" r:id="rId5"/>
    <p:sldId id="283" r:id="rId6"/>
    <p:sldId id="257" r:id="rId7"/>
    <p:sldId id="260" r:id="rId8"/>
    <p:sldId id="272" r:id="rId9"/>
    <p:sldId id="273" r:id="rId10"/>
    <p:sldId id="265" r:id="rId11"/>
    <p:sldId id="264" r:id="rId12"/>
    <p:sldId id="266" r:id="rId13"/>
    <p:sldId id="271" r:id="rId14"/>
    <p:sldId id="270" r:id="rId15"/>
    <p:sldId id="269" r:id="rId16"/>
    <p:sldId id="268" r:id="rId17"/>
    <p:sldId id="275" r:id="rId18"/>
    <p:sldId id="267" r:id="rId19"/>
    <p:sldId id="276" r:id="rId20"/>
    <p:sldId id="277" r:id="rId21"/>
    <p:sldId id="281" r:id="rId22"/>
    <p:sldId id="282" r:id="rId23"/>
    <p:sldId id="274" r:id="rId24"/>
  </p:sldIdLst>
  <p:sldSz cx="9144000" cy="6858000" type="screen4x3"/>
  <p:notesSz cx="7045325" cy="934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0033CC"/>
    <a:srgbClr val="2117A5"/>
    <a:srgbClr val="271BBF"/>
    <a:srgbClr val="2B1ED8"/>
    <a:srgbClr val="2A1DD1"/>
    <a:srgbClr val="382BE1"/>
    <a:srgbClr val="2023A2"/>
    <a:srgbClr val="FF9E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974" cy="467281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>
              <a:defRPr sz="1200"/>
            </a:lvl1pPr>
          </a:lstStyle>
          <a:p>
            <a:fld id="{6EA62220-9CDE-4208-8342-D72D90080D8C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876710"/>
            <a:ext cx="3052974" cy="467281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90721" y="8876710"/>
            <a:ext cx="3052974" cy="467281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>
              <a:defRPr sz="1200"/>
            </a:lvl1pPr>
          </a:lstStyle>
          <a:p>
            <a:fld id="{194C001D-1916-409E-8526-4F5DC8B832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990975" y="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95CA0-5C6D-4084-8FF6-8C2554722E84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4850" y="4438650"/>
            <a:ext cx="5635625" cy="420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7730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90975" y="8877300"/>
            <a:ext cx="30527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93918-2AE9-4B88-B5AF-F983FD9C94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4803345"/>
            <a:ext cx="7940660" cy="763525"/>
          </a:xfrm>
          <a:effectLst/>
        </p:spPr>
        <p:txBody>
          <a:bodyPr>
            <a:normAutofit/>
          </a:bodyPr>
          <a:lstStyle>
            <a:lvl1pPr algn="ct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5566870"/>
            <a:ext cx="7940660" cy="45811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F1BD-655B-467C-BF82-8433CB7D9E0B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CD90-FE37-4D88-942C-1CB1236E9508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665E-6B79-457C-A1E9-C73862A0547F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773A-5A7D-4D57-8F48-5B6492544DB6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61082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5E4B-90BF-47D7-87A5-F1EE946FAD2B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1"/>
            <a:ext cx="6558080" cy="61082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138425"/>
            <a:ext cx="6558080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1A763-12A3-46B0-B3F3-AD8FB207993A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EFC7-DB33-40CB-BD4D-2437981B35B0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B39-80D7-475F-A6D8-44B8DA0C5892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45B17-2794-4E16-8017-D8954044F39D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7AD3-4AD2-4E16-9FF5-B1CCFF6CC71F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249F-C6F3-42B0-9D3F-45E48C6227E2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0015-752F-476A-A18C-689315867AFA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0861E-D491-489A-BEC6-485F6BD4554C}" type="datetime1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876800"/>
            <a:ext cx="8686800" cy="763525"/>
          </a:xfrm>
        </p:spPr>
        <p:txBody>
          <a:bodyPr>
            <a:no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ความคิดเรื่องวุฒิภาวะในศิลปะและการวิจารณ์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5943600"/>
            <a:ext cx="4495800" cy="458115"/>
          </a:xfrm>
        </p:spPr>
        <p:txBody>
          <a:bodyPr>
            <a:noAutofit/>
          </a:bodyPr>
          <a:lstStyle/>
          <a:p>
            <a:r>
              <a:rPr lang="th-TH" sz="4000" b="1" i="1" dirty="0" smtClean="0"/>
              <a:t>เจตนา  นาควัชระ</a:t>
            </a:r>
            <a:endParaRPr lang="en-US" sz="4000" b="1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10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ตัวอย่างความคิดเชิงวิจารณ์ด้านดนตรี (1)</a:t>
            </a:r>
            <a:endParaRPr 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2098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ข้อวินิจฉัยของนักร้องอุปรากรระดับแนวหน้าชาวอเมริกัน (</a:t>
            </a:r>
            <a:r>
              <a:rPr lang="en-US" sz="3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Renée</a:t>
            </a:r>
            <a:r>
              <a:rPr lang="th-TH" sz="3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Fleming</a:t>
            </a:r>
            <a:r>
              <a:rPr lang="th-TH" sz="3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endParaRPr lang="en-US" sz="3000" b="1" dirty="0" smtClean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3124200"/>
            <a:ext cx="4267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งานเหล่านั้น (อุปรากร 3  เรื่อง คือ </a:t>
            </a:r>
            <a:r>
              <a:rPr lang="en-US" sz="2800" b="1" i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Don Giovanni, </a:t>
            </a:r>
            <a:r>
              <a:rPr lang="en-US" sz="2800" b="1" i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Cosi</a:t>
            </a:r>
            <a:r>
              <a:rPr lang="th-TH" sz="2800" b="1" i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fan</a:t>
            </a:r>
            <a:r>
              <a:rPr lang="th-TH" sz="2800" b="1" i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tutte</a:t>
            </a:r>
            <a:r>
              <a:rPr lang="en-US" sz="2800" b="1" i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, The Marriage of Figaro</a:t>
            </a: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) แสดงให้ดิฉันเห็นว่า  อุปรากรเป็นอะไรได้บ้าง – นั่นก็คือ  ครอบคลุมทุกแง่มุมของชีวิตมนุษย์  โดยเฉพาะอย่างยิ่ง  สิ่งที่ไม่มีวันเปลี่ยนแปลง</a:t>
            </a:r>
            <a:endParaRPr lang="en-US" sz="28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124200"/>
            <a:ext cx="3733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Those works showed me what opera could be – encompassing the full spectrum of human existence, most especially the things that do not change.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286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ตัวอย่างความคิดเชิงวิจารณ์ด้านดนตรี (2)</a:t>
            </a:r>
            <a:endParaRPr 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2210574"/>
            <a:ext cx="426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algn="thaiDist"/>
            <a:r>
              <a:rPr lang="en-US" b="1" dirty="0" smtClean="0">
                <a:solidFill>
                  <a:schemeClr val="bg1"/>
                </a:solidFill>
              </a:rPr>
              <a:t> </a:t>
            </a:r>
            <a:r>
              <a:rPr lang="th-TH" dirty="0" smtClean="0">
                <a:solidFill>
                  <a:schemeClr val="bg1"/>
                </a:solidFill>
              </a:rPr>
              <a:t>               </a:t>
            </a:r>
            <a:r>
              <a:rPr lang="th-TH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เปียโนคอนแชร์โต ที่รู้จักกันในชื่อว่า “</a:t>
            </a:r>
            <a:r>
              <a:rPr lang="en-US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Jeunehomme</a:t>
            </a:r>
            <a:r>
              <a:rPr lang="th-TH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” (รหัสเพลงหมายเลข </a:t>
            </a:r>
            <a:r>
              <a:rPr lang="en-US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K 271</a:t>
            </a:r>
            <a:r>
              <a:rPr lang="th-TH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)  เป็นงานชิ้นเอกชิ้นแรกของโม</a:t>
            </a:r>
            <a:r>
              <a:rPr lang="th-TH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สาร์ต</a:t>
            </a:r>
            <a:r>
              <a:rPr lang="th-TH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 เขาอายุ 21 ปีเมื่อแต่งเพลงนี้  และเขาไม่ใช่หนูน้อยมหัศจรรย์ เช่น เมน</a:t>
            </a:r>
            <a:r>
              <a:rPr lang="th-TH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เดลส์</a:t>
            </a:r>
            <a:r>
              <a:rPr lang="th-TH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โซน (</a:t>
            </a:r>
            <a:r>
              <a:rPr lang="en-US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Mendelssohn</a:t>
            </a:r>
            <a:r>
              <a:rPr lang="th-TH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)  ดูราวกับว่าเปียโนคอนแชร์โตที่เขาแต่งขึ้นก่อนหน้านี้เป็นผลงานของคีตกวีคนอื่น  ในงานชิ้นนี้  สิ่งที่อุบัติขึ้นฉับพลันก็คือ โครงสร้างและแนวคิดที่น่าอัศจรรย์ใจ  มีทั้งความคิดในเรื่องของรูปแบบและวิสัยทัศน์ที่ว่าเปียโนคอนแชร์โตควรจะเป็นอย่างไร  ทั้งในด้านของความลึกซึ้ง(ของอารมณ์)และความมั่งคั่ง(ทางสุนทรียะ)  สำหรับผม   นี่คืองานที่สมบูรณ์ที่สุด  เปี่ยมด้วยความสดใหม่ของสิ่งที่ทำขึ้นเป็นครั้งแรกและก็ประสบความสำเร็จเลยในครั้งเดียว  ผมยังค้นพบอีกว่าเปียโนคอนแชร์โตที่เขาประพันธ์ขึ้นหลังจากนี้ไม่อาจทาบได้กับงานชิ้นนี้</a:t>
            </a:r>
            <a:endParaRPr lang="en-US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676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C000"/>
                </a:solidFill>
              </a:rPr>
              <a:t>ข้อวินิจฉัยของนักเปียโนเอกชาวออสเตรีย </a:t>
            </a:r>
            <a:r>
              <a:rPr lang="en-US" sz="3200" b="1" dirty="0" smtClean="0">
                <a:solidFill>
                  <a:srgbClr val="FFC000"/>
                </a:solidFill>
              </a:rPr>
              <a:t>Alfred </a:t>
            </a:r>
            <a:r>
              <a:rPr lang="en-US" sz="3200" b="1" dirty="0" err="1" smtClean="0">
                <a:solidFill>
                  <a:srgbClr val="FFC000"/>
                </a:solidFill>
              </a:rPr>
              <a:t>Brendel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514600"/>
            <a:ext cx="388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“</a:t>
            </a:r>
            <a:r>
              <a:rPr lang="en-US" sz="16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Jeunehomme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piano concerto K271 is Mozart’s first great masterpiece. He was 21 when he composed it, and he was not a teenage genius like Mendelssohn. It is as if his earlier concertos are by another composer. Here, though, suddenly there is a structure and the most wonderful ideas, formal ideas, and a vision of everything the classical piano concerto could become, in subtlety and richness. For me, it is a perfect work, with that special freshness of something done for the first time and succeeding at the same time. I even find that he did not surpass this piece in the later piano concertos.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 descr="7. Door 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อิทธิพล  ตั้งโฉลก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  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ประตู เอ 1, 2523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04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อิทธิพล  ตั้งโฉลก 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</a:t>
            </a:r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ไหลลื่น, 2542</a:t>
            </a:r>
            <a:endParaRPr lang="en-US" sz="4800" dirty="0"/>
          </a:p>
        </p:txBody>
      </p:sp>
      <p:pic>
        <p:nvPicPr>
          <p:cNvPr id="7" name="รูปภาพ 6" descr="9. Flu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510"/>
            <a:ext cx="9144000" cy="5590490"/>
          </a:xfrm>
          <a:prstGeom prst="rect">
            <a:avLst/>
          </a:prstGeom>
        </p:spPr>
      </p:pic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2286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อิทธิพล  ตั้งโฉลก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สี่เหลี่ยมคู่, 2550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รูปภาพ 4" descr="11. Double Squa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962"/>
            <a:ext cx="9144000" cy="5829038"/>
          </a:xfrm>
          <a:prstGeom prst="rect">
            <a:avLst/>
          </a:prstGeom>
        </p:spPr>
      </p:pic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3048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อิทธิพล  ตั้งโฉลก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ร่วงหล่น, 2557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รูปภาพ 4" descr="14 วัตถุที่ร่วงหล่น.jpg"/>
          <p:cNvPicPr>
            <a:picLocks noChangeAspect="1"/>
          </p:cNvPicPr>
          <p:nvPr/>
        </p:nvPicPr>
        <p:blipFill>
          <a:blip r:embed="rId2"/>
          <a:srcRect r="1667"/>
          <a:stretch>
            <a:fillRect/>
          </a:stretch>
        </p:blipFill>
        <p:spPr>
          <a:xfrm>
            <a:off x="0" y="1397072"/>
            <a:ext cx="9144000" cy="5460928"/>
          </a:xfrm>
          <a:prstGeom prst="rect">
            <a:avLst/>
          </a:prstGeom>
        </p:spPr>
      </p:pic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4572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อิทธิพล  ตั้งโฉลก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วัตถุที่ร่วงหล่น, 2558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รูปภาพ 4" descr="16 ร่วงหล่น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สมบูรณ์  หอมเทียนทอง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2014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 descr="2015-08-21 16.15.49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2502" t="7778" r="4364" b="11111"/>
          <a:stretch>
            <a:fillRect/>
          </a:stretch>
        </p:blipFill>
        <p:spPr>
          <a:xfrm>
            <a:off x="990600" y="1752600"/>
            <a:ext cx="7391400" cy="478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Times New Roman" pitchFamily="18" charset="0"/>
                <a:cs typeface="Times New Roman" pitchFamily="18" charset="0"/>
              </a:rPr>
              <a:t>สมบูรณ์  หอมเทียนทอง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Vasco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Gama, 2014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รูปภาพ 5" descr="2015-08-21 16.14.25.jpg"/>
          <p:cNvPicPr>
            <a:picLocks noChangeAspect="1"/>
          </p:cNvPicPr>
          <p:nvPr/>
        </p:nvPicPr>
        <p:blipFill>
          <a:blip r:embed="rId2" cstate="print"/>
          <a:srcRect l="9476" t="3333" r="14717" b="12222"/>
          <a:stretch>
            <a:fillRect/>
          </a:stretch>
        </p:blipFill>
        <p:spPr>
          <a:xfrm>
            <a:off x="2667000" y="1447800"/>
            <a:ext cx="3886200" cy="527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h-TH" sz="3600" b="1" dirty="0" smtClean="0">
                <a:latin typeface="Times New Roman" pitchFamily="18" charset="0"/>
                <a:cs typeface="Times New Roman" pitchFamily="18" charset="0"/>
              </a:rPr>
              <a:t>สมบูรณ์  หอมเทียนทอง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: Ayutthaya, 2014</a:t>
            </a:r>
          </a:p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รูปภาพ 6" descr="2015-08-21 16.11.25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5556" t="17778" r="5556" b="15556"/>
          <a:stretch>
            <a:fillRect/>
          </a:stretch>
        </p:blipFill>
        <p:spPr>
          <a:xfrm>
            <a:off x="914400" y="1600200"/>
            <a:ext cx="7467600" cy="4947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133600"/>
            <a:ext cx="8382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 smtClean="0">
                <a:solidFill>
                  <a:schemeClr val="bg1"/>
                </a:solidFill>
              </a:rPr>
              <a:t>สภาวะของการสร้างสรรค์อันแสดงออกถึงความเข้าใจอันลึกซึ้งและกว้างไกลในเรื่องของธรรมชาติและมนุษยชาติ ซึ่งอาจถึงขั้นที่เป็นความรู้สึกนึกคิดเชิงปรัชญา  สามารถตรึงใจ  เจริญใจ  เสริมสร้างสติปัญญา และปลุกสัญชาตญาณใฝ่ดีให้แก่ผู้รับ  อันเป็นการนำทางไปสู่สังคมอารยะ</a:t>
            </a:r>
            <a:endParaRPr lang="en-US" sz="4400" b="1" dirty="0" smtClean="0">
              <a:solidFill>
                <a:schemeClr val="bg1"/>
              </a:solidFill>
            </a:endParaRPr>
          </a:p>
          <a:p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57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2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นิยาม </a:t>
            </a:r>
            <a:r>
              <a:rPr lang="th-TH" sz="4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(ชั่วคราว)</a:t>
            </a:r>
            <a:r>
              <a:rPr lang="th-TH" sz="420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2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sz="4200" b="1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วุฒิภาวะของศิลปะ และ /หรือ ศิลปิน</a:t>
            </a:r>
            <a:endParaRPr lang="en-US" sz="4200" dirty="0" smtClean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sz="4800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สมบูรณ์  หอมเทียนทอง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Pho, 2014</a:t>
            </a:r>
          </a:p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รูปภาพ 7" descr="2015-08-21 16.12.36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1547" t="8889" r="13398" b="11111"/>
          <a:stretch>
            <a:fillRect/>
          </a:stretch>
        </p:blipFill>
        <p:spPr>
          <a:xfrm>
            <a:off x="3048000" y="1828800"/>
            <a:ext cx="3284823" cy="4548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752600"/>
            <a:ext cx="8610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บทวิจารณ์นี้จะพยายามให้คำตอบที่เป็นเรื่องของหลักใหญ่ๆ   ประการแรก เป็นเรื่องของวุฒิภาวะ ที่อธิบายได้ยาก แต่การได้ฟังรวงทอง </a:t>
            </a:r>
            <a:r>
              <a:rPr lang="en-US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2 </a:t>
            </a:r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วันต่อกัน ช่วยให้ผมได้ข้อสรุปที่เป็นรูปธรรมมากขึ้น รวงทองร้องเพลงเก่าที่เคยทำชื่อเสียงให้แก่ตนเองแตกต่างออกไปจากเดิม แม้แต่เพลงรักก็มิใช่เป็นการแสดงออกซึ่งอารมณ์อย่างตรงไปตรงมา แต่ดูประหนึ่งจะเป็นการถอยตัวออกห่างจากอารมณ์ขั้นปฐม โดยใช้กระบวนการครุ่นคิดพินิจนึกมาเป็นตัวกำกับ สังเกตได้เช่นเดียวกันว่า รวงทองละทิ้งแนวทางการร้องที่เน้นคำบางคำที่ดูจะเป็นตัวสร้างเสน่ห์ให้แก่เพลง </a:t>
            </a:r>
            <a:r>
              <a:rPr lang="en-US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[…] </a:t>
            </a:r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แต่รวงทอง ณ บัดนี้ไม่ให้รายละเอียดเช่นนี้อีกต่อไปแล้ว การร้องเพลงของเธอเน้นวลีและประโยค ไม่เน้นการเปล่งเสียงเป็นคำๆอีกต่อไป เรียกได้ว่าเธอพยายามจะจับ</a:t>
            </a:r>
            <a:r>
              <a:rPr lang="th-TH" sz="2400" b="1" i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โครงสร้าง</a:t>
            </a:r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ของเพลงออกมาให้ได้ เท่ากับเป็นการชี้ให้เราเห็น</a:t>
            </a:r>
            <a:r>
              <a:rPr lang="th-TH" sz="2400" b="1" i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เอกภาพ</a:t>
            </a:r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ของตัวงานซึ่งถูกกำหนดด้วยมโนทัศน์หลักที่ผู้แต่งทำนองและคำร้องร่วมกันฝังฝากเอาไว้ในเพลง กล่าวเป็นศัพท์วิชาการก็คงจะกล่าวได้ว่า เธอพัฒนาไปเกินเรื่องของการปรุงแต่ง </a:t>
            </a:r>
            <a:r>
              <a:rPr lang="en-US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(ornamentation) </a:t>
            </a:r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ไปสู่การแสวงหาโครงสร้างลึก </a:t>
            </a:r>
            <a:r>
              <a:rPr lang="en-US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(deep structure) </a:t>
            </a:r>
            <a:r>
              <a:rPr lang="th-TH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ของเพลง และก็ตรงนี้อีกนั่นแหละที่วุฒิภาวะเปิดทางให้เธอละทิ้งการสะดุดอยู่กับโครงสร้างพื้นผิว </a:t>
            </a:r>
            <a:r>
              <a:rPr lang="en-US" sz="24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(surface structure</a:t>
            </a:r>
            <a:r>
              <a:rPr lang="en-US" sz="2400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)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เมื่อวัยวุฒิกับวุฒิภาวะมาบรรจบกัน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(บทวิจารณ์การแสดง)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1981200"/>
            <a:ext cx="8229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รวงทองในครั้งนี้ตีความเพลงยอดนิยมของเธอ เช่น </a:t>
            </a:r>
            <a:r>
              <a:rPr lang="en-US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"</a:t>
            </a:r>
            <a:r>
              <a:rPr lang="th-TH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ปาหนัน</a:t>
            </a:r>
            <a:r>
              <a:rPr lang="en-US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" </a:t>
            </a:r>
            <a:r>
              <a:rPr lang="th-TH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แตกต่างไปจากที่เคยร้องและอัดเสียงเอาไว้ในอดีตมาก</a:t>
            </a:r>
            <a:r>
              <a:rPr lang="en-US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[…] </a:t>
            </a:r>
            <a:r>
              <a:rPr lang="th-TH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รวงทองไม่ต้องการที่จะให้ใครทึ่งอีกต่อไปแล้ว เธอมุ่งที่จะหยิบยกความในของเพลงมายื่นให้เป็นสมบัติร่วม </a:t>
            </a:r>
            <a:r>
              <a:rPr lang="en-US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[….] </a:t>
            </a:r>
            <a:r>
              <a:rPr lang="th-TH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คงจะไม่เป็นการลบหลู่รวงทองศิลปินแห่งชาติ ถ้าผมจะให้คำวินิจฉัยว่า เธอใช้เวลาร่วม </a:t>
            </a:r>
            <a:r>
              <a:rPr lang="en-US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40 </a:t>
            </a:r>
            <a:r>
              <a:rPr lang="th-TH" sz="2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ปี กว่าจะทำสิ่งที่ครูต้องการให้เป็นรูปธรรมได้ เพลงเศร้าที่ร้องโดยนักร้องที่บรรลุวุฒิภาวะแล้ว จึงมิใช่เป็นการแสดงออกอย่างฟูมฟายที่มุ่งจะให้ผู้ฟังฟูมฟายตาม การฝึกการร้องที่ได้ผ่านกระบวนการครุ่นคิดพินิจนึกของการตีความมาแล้ว ทำให้เพลงยอดนิยมเหล่านั้นกลายเป็นสารทางปรัชญาขึ้นมาอย่างที่เราคาดไม่ถึง</a:t>
            </a:r>
            <a:endParaRPr lang="en-US" sz="26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943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เจตนา  นาควัชระ .“เมื่อวัยวุฒิกับวุฒิภาวะมาบรรจบกัน </a:t>
            </a:r>
            <a:r>
              <a:rPr lang="en-US" sz="2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sz="2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รายการรวงทองมินิมาราธอนที่โรงละครแห่งชาติ”  </a:t>
            </a:r>
            <a:br>
              <a:rPr lang="th-TH" sz="2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2000" b="1" i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สกุลไทย</a:t>
            </a:r>
            <a:r>
              <a:rPr lang="th-TH" sz="20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  ปีที่ 49  ฉบับที่ 2544  (22 กรกฎาคม 2546)</a:t>
            </a:r>
            <a:endParaRPr lang="en-US" sz="2000" b="1" dirty="0">
              <a:solidFill>
                <a:srgbClr val="FFC000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เมื่อวัยวุฒิกับวุฒิภาวะมาบรรจบกัน </a:t>
            </a: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(บทวิจารณ์การแสดง)</a:t>
            </a:r>
            <a:endParaRPr lang="en-US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ตัวยึด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57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เพลง “ถึงเธอ”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752600"/>
            <a:ext cx="807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คำร้อง ชอุ่ม </a:t>
            </a:r>
            <a:r>
              <a:rPr lang="th-TH" sz="2800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ปัญจ</a:t>
            </a: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พรรค์    			ทำนอง เอื้อ สุนทรสนาน</a:t>
            </a:r>
            <a:endParaRPr lang="en-US" sz="28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2610683"/>
            <a:ext cx="5562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จำเรียงถ้อย...ร้อยคำ ทำเป็นเพลง</a:t>
            </a:r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ให้วังเวง...เสนาะจิต คิดถวิล</a:t>
            </a:r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ขอฝาก...เสียง ฝากเสียง แทนเสียงพิณ</a:t>
            </a:r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คราใดยิน...จงนึกถึง ตรึงติดใจ</a:t>
            </a:r>
            <a:endParaRPr lang="en-US" sz="28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* </a:t>
            </a: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เธออยู่ไหน...ฝากลมไป ให้ถึงเธอ</a:t>
            </a:r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ประโลมใจ...ไว้เสมอ ไม่ห่างหาย</a:t>
            </a:r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ระรื่นจิต...พิศวาส ไม่คลาดคลาย</a:t>
            </a:r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ฝากเสียงไว้...ชื่นแทนกาย แนบใจเธอ</a:t>
            </a:r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(</a:t>
            </a:r>
            <a:r>
              <a:rPr lang="th-TH" sz="28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ซ้ำ *)</a:t>
            </a:r>
            <a:endParaRPr lang="en-US" sz="28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0" y="2056686"/>
            <a:ext cx="838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 smtClean="0">
                <a:solidFill>
                  <a:schemeClr val="bg1"/>
                </a:solidFill>
              </a:rPr>
              <a:t>การแสดงความคิดเห็นเกี่ยวกับงานศิลปะ  บริบทของศิลปกรรม หรือปัจจัยอื่นๆ ที่เกี่ยวข้อง  จากฐานของประสบการณ์อันกว้างไกลที่ได้รับการใคร่ครวญไตร่ตรองมาอย่างลึกซึ้ง  ทั้งนี้เพื่อที่จะหนุนให้ศิลปินสำนึกในศักยภาพ และ/หรือ ข้อจำกัดของตน  พร้อมทั้งชี้ทางให้ผู้สร้างงานยกระดับการสร้างสรรค์ให้สูงขึ้นได้อย่างต่อเนื่อง  อีกทั้งให้ความรู้และกระตุ้นความคิดให้แก่ผู้รับในอันที่จะใช้ศิลปะในการสร้างเสริมพลังทางปัญญาและคุณภาพชีวิตให้แก่สังคม</a:t>
            </a:r>
            <a:endParaRPr lang="en-US" sz="36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000099"/>
          </a:solidFill>
          <a:ln>
            <a:solidFill>
              <a:srgbClr val="2023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286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นิยาม </a:t>
            </a:r>
            <a:r>
              <a:rPr lang="th-TH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(ชั่วคราว)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วุฒิภาวะของการวิจารณ์</a:t>
            </a:r>
            <a:endParaRPr 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ประเภทของวุฒิภาวะ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779687"/>
            <a:ext cx="6858000" cy="50783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ศิลปิน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buAutoNum type="arabicPeriod"/>
            </a:pPr>
            <a:endParaRPr lang="th-TH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งานศิลปะ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buAutoNum type="arabicPeriod"/>
            </a:pPr>
            <a:endParaRPr lang="th-TH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ประเภทของงานศิลปะ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buAutoNum type="arabicPeriod"/>
            </a:pPr>
            <a:endParaRPr lang="th-TH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ผู้รับงานศิลปะ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buAutoNum type="arabicPeriod"/>
            </a:pPr>
            <a:endParaRPr lang="th-TH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>
              <a:buAutoNum type="arabicPeriod"/>
            </a:pPr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วงการศิลปะ</a:t>
            </a: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ประเภทของวุฒิภาวะ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600200"/>
            <a:ext cx="6858000" cy="517064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14350" indent="-514350">
              <a:buAutoNum type="arabicPeriod" startAt="6"/>
            </a:pPr>
            <a:r>
              <a:rPr lang="th-TH" sz="3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นักวิจารณ์</a:t>
            </a:r>
            <a:endParaRPr lang="en-US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6"/>
            </a:pPr>
            <a:endParaRPr lang="th-TH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7"/>
            </a:pPr>
            <a:r>
              <a:rPr lang="th-TH" sz="3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งานวิจารณ์</a:t>
            </a:r>
            <a:endParaRPr lang="en-US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7"/>
            </a:pPr>
            <a:endParaRPr lang="th-TH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8"/>
            </a:pPr>
            <a:r>
              <a:rPr lang="th-TH" sz="3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ผู้รับงานวิจารณ์</a:t>
            </a:r>
            <a:endParaRPr lang="en-US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8"/>
            </a:pPr>
            <a:endParaRPr lang="th-TH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9"/>
            </a:pPr>
            <a:r>
              <a:rPr lang="th-TH" sz="3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วงการวิจารณ์</a:t>
            </a:r>
            <a:endParaRPr lang="en-US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9"/>
            </a:pPr>
            <a:endParaRPr lang="th-TH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10"/>
            </a:pPr>
            <a:r>
              <a:rPr lang="en-US" sz="3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วัฒนธรรมแห่งการวิจารณ์</a:t>
            </a:r>
            <a:endParaRPr lang="en-US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514350" indent="-514350">
              <a:buAutoNum type="arabicPeriod" startAt="10"/>
            </a:pPr>
            <a:endParaRPr lang="th-TH" sz="3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marL="457200" indent="-457200"/>
            <a:r>
              <a:rPr lang="en-US" sz="3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11.    </a:t>
            </a:r>
            <a:r>
              <a:rPr lang="th-TH" sz="3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ยุค / สังคม</a:t>
            </a:r>
            <a:endParaRPr lang="en-US" sz="30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38600" y="1828800"/>
            <a:ext cx="5105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th-TH" sz="2000" b="1" dirty="0" smtClean="0">
                <a:solidFill>
                  <a:schemeClr val="bg1"/>
                </a:solidFill>
              </a:rPr>
              <a:t>.......................... ทั้งนี้เพราะข้าฯ ได้เรียนรู้วิธี</a:t>
            </a:r>
            <a:r>
              <a:rPr lang="en-US" sz="2000" b="1" dirty="0" smtClean="0">
                <a:solidFill>
                  <a:schemeClr val="bg1"/>
                </a:solidFill>
              </a:rPr>
              <a:t>    </a:t>
            </a:r>
            <a:r>
              <a:rPr lang="th-TH" sz="2000" b="1" dirty="0" smtClean="0">
                <a:solidFill>
                  <a:schemeClr val="bg1"/>
                </a:solidFill>
              </a:rPr>
              <a:t>	            88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ที่จะมองธรรมชาติ  ต่างไปจากในวัย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เด็กที่ยังปราศจากความคิด  แต่ขณะนี้ได้ยิน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เสียงดนตรีแห่งมนุษยชาติอันสงบและเศร้าอยู่บ่อยครั้ง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ดนตรีนี้ไม่หนักหรือบาดหู  แต่ก็เปี่ยมด้วยพลังมหาศาล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ที่จะย้อมใจหรือจับใจคน  และข้าฯ ก็รู้สึกว่า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ได้สัมผัสกับสิ่งที่ดำรงอยู่จริงซึ่งกระตุ้นให้เกิดความปีติ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ที่มาจากความคิดอันสูงส่ง และจากความรู้สึกที่อยู่เหนือสามัญ</a:t>
            </a:r>
            <a:br>
              <a:rPr lang="th-TH" sz="2000" b="1" dirty="0" smtClean="0">
                <a:solidFill>
                  <a:schemeClr val="bg1"/>
                </a:solidFill>
              </a:rPr>
            </a:br>
            <a:r>
              <a:rPr lang="th-TH" sz="2000" b="1" dirty="0" smtClean="0">
                <a:solidFill>
                  <a:schemeClr val="bg1"/>
                </a:solidFill>
              </a:rPr>
              <a:t>                                                                   ธรรมดา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ของสิ่งที่หลอมรวมอยู่อย่างแนบสนิทในเบื้องลึก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อันมีถิ่นฐานอยู่ ณ แสงแห่งอาทิตย์อัสดง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มหาสมุทรอันกว้างสุดคณา  และอากาศธาตุที่เปี่ยมด้วยชีวิตชีวา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th-TH" sz="2000" b="1" dirty="0" smtClean="0">
                <a:solidFill>
                  <a:schemeClr val="bg1"/>
                </a:solidFill>
              </a:rPr>
              <a:t>และท้องฟ้าสีคราม  และในจิตมนุษย์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rgbClr val="0000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William Wordsworth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 Lines Written A Few Miles Above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Tintern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Abbey (1798)</a:t>
            </a:r>
          </a:p>
          <a:p>
            <a:pPr algn="ctr"/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algn="ctr"/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บทกวีเขียนขึ้นไม่ไกลจากวิหารทิน</a:t>
            </a:r>
            <a:r>
              <a:rPr lang="th-TH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เทิร์น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เมื่อกลับไปที่ริมฝั่งแม่น้ำวาย</a:t>
            </a:r>
          </a:p>
          <a:p>
            <a:pPr algn="ctr"/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ในการเดินทางท่องเที่ยว  เมื่อวันที่ 13 กรกฎาคม ค.ศ. 1798</a:t>
            </a: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th-TH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2209800"/>
            <a:ext cx="403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....................................  </a:t>
            </a:r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For I have learned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To look on nature, not as in the hour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Of thoughtless youth, but hearing oftentimes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The still, sad music of humanity,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Nor harsh nor grating, though of ample power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To chasten and subdue. And I have felt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 presence that disturbs me with the joy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Of elevated thoughts; a sense sublime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Of something far more deeply interfused,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Whose dwelling is the light of setting suns,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And the round ocean, and the living air,</a:t>
            </a:r>
            <a:endParaRPr lang="th-TH" sz="20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And the blue sky, and in the mind of man,</a:t>
            </a:r>
            <a:endParaRPr lang="en-US" sz="20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106182"/>
            <a:ext cx="8229600" cy="391880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2362200"/>
            <a:ext cx="4648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แม้ว่าไม่มีสิ่งใดที่จะนำ	</a:t>
            </a:r>
            <a:endParaRPr lang="en-US" sz="22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ความสด</a:t>
            </a:r>
            <a:r>
              <a:rPr lang="th-TH" sz="2200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แจ่ม</a:t>
            </a:r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ของทุ่งหญ้า และความเรืองรองของ</a:t>
            </a:r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                                                 </a:t>
            </a:r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ดอกไม้กลับมาได้</a:t>
            </a:r>
            <a:endParaRPr lang="en-US" sz="22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แต่เราจะไม่ยอมโศกเศร้า  หากแต่จะแสวงหา</a:t>
            </a:r>
            <a:endParaRPr lang="en-US" sz="22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พลังในสิ่งที่ยังหลงเหลืออยู่</a:t>
            </a:r>
            <a:endParaRPr lang="en-US" sz="22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พลังในจิตปฏิพัทธ์ดั้งเดิม</a:t>
            </a:r>
            <a:endParaRPr lang="en-US" sz="22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ซึ่งเมื่อเกิดขึ้นมาแล้วก็จะดำรงอยู่ตลอดไป</a:t>
            </a:r>
            <a:endParaRPr lang="en-US" sz="22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พลังในความคิดที่ช่วยผ่อนคลาย</a:t>
            </a:r>
            <a:endParaRPr lang="en-US" sz="22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อันผุดขึ้นมาจากห้วงทุกข์ของมวลมนุษย์</a:t>
            </a:r>
            <a:endParaRPr lang="en-US" sz="22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พลังจากช่วงชีวิตที่จิตคิดเป็นปรัชญา</a:t>
            </a:r>
            <a:endParaRPr lang="en-US" sz="22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38400"/>
            <a:ext cx="441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Though nothing can bring back the hour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Of </a:t>
            </a:r>
            <a:r>
              <a:rPr lang="en-US" sz="2200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splendour</a:t>
            </a:r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 in the grass, of glory in the flower;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We will grieve not, rather find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Strength in what remains behind;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In the primal sympathy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Which having been must ever be;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In the soothing thoughts that spring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Out of human suffering;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In the faith that looks through death,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In years that bring the philosophic mind.</a:t>
            </a:r>
            <a:endParaRPr lang="en-US" sz="22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0000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William Wordsworth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 Ode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.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 Intimations of Immortality from Recollections of Early Childhood, 1802-1804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  <a:p>
            <a:pPr algn="ctr"/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โศลก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h-TH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สารอันเร้นลับแห่งความเป็นนิรันดร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3600" y="1828800"/>
            <a:ext cx="441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อันพระราชนิพนธ์รามเกียรติ์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ทรงเพียรตามเรื่องนิยายไสย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ใช่จะเป็นแก่นสารสิ่งใด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ดั่ง</a:t>
            </a:r>
            <a:r>
              <a:rPr lang="th-TH" sz="3600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พระทัย</a:t>
            </a:r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สมโภชบูชา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ใครฟังอย่าได้</a:t>
            </a:r>
            <a:r>
              <a:rPr lang="th-TH" sz="3600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ใหล</a:t>
            </a:r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หลง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จงปลง</a:t>
            </a:r>
            <a:r>
              <a:rPr lang="th-TH" sz="3600" b="1" dirty="0" err="1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อนิจจังสังขาร์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ซึ่งอักษรกลอนกล่าวลำดับมา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โดยราชปรีดาก็บริบูรณ์</a:t>
            </a:r>
            <a:endParaRPr lang="en-US" sz="3600" b="1" dirty="0" smtClean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81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พระราชนิพนธ์รามเกียรติ์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  </a:t>
            </a:r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ฉบับรัชกาลที่ 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1</a:t>
            </a:r>
            <a:r>
              <a:rPr lang="en-US" sz="480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2819400"/>
            <a:ext cx="815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schemeClr val="bg1">
                    <a:lumMod val="95000"/>
                  </a:schemeClr>
                </a:solidFill>
                <a:latin typeface="Browallia New" pitchFamily="34" charset="-34"/>
                <a:cs typeface="Browallia New" pitchFamily="34" charset="-34"/>
              </a:rPr>
              <a:t>อันเหตุซึ่งเกิดสงคราม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Browallia New" pitchFamily="34" charset="-34"/>
                <a:cs typeface="Browallia New" pitchFamily="34" charset="-34"/>
              </a:rPr>
              <a:t>                      </a:t>
            </a:r>
            <a:r>
              <a:rPr lang="th-TH" sz="3600" dirty="0" smtClean="0">
                <a:solidFill>
                  <a:schemeClr val="bg1">
                    <a:lumMod val="95000"/>
                  </a:schemeClr>
                </a:solidFill>
                <a:latin typeface="Browallia New" pitchFamily="34" charset="-34"/>
                <a:cs typeface="Browallia New" pitchFamily="34" charset="-34"/>
              </a:rPr>
              <a:t>ลุกลามเคี่ยวเข็ญเข่นฆ่า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sz="3600" dirty="0" smtClean="0">
              <a:solidFill>
                <a:schemeClr val="bg1">
                  <a:lumMod val="9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dirty="0" smtClean="0">
                <a:solidFill>
                  <a:schemeClr val="bg1">
                    <a:lumMod val="95000"/>
                  </a:schemeClr>
                </a:solidFill>
                <a:latin typeface="Browallia New" pitchFamily="34" charset="-34"/>
                <a:cs typeface="Browallia New" pitchFamily="34" charset="-34"/>
              </a:rPr>
              <a:t>เป็นต้นด้วยหญิงที่ได้มา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Browallia New" pitchFamily="34" charset="-34"/>
                <a:cs typeface="Browallia New" pitchFamily="34" charset="-34"/>
              </a:rPr>
              <a:t>                    </a:t>
            </a:r>
            <a:r>
              <a:rPr lang="th-TH" sz="3600" dirty="0" smtClean="0">
                <a:solidFill>
                  <a:schemeClr val="bg1">
                    <a:lumMod val="95000"/>
                  </a:schemeClr>
                </a:solidFill>
                <a:latin typeface="Browallia New" pitchFamily="34" charset="-34"/>
                <a:cs typeface="Browallia New" pitchFamily="34" charset="-34"/>
              </a:rPr>
              <a:t>จึงพาให้ผิดใจกัน</a:t>
            </a:r>
            <a:endParaRPr lang="en-US" sz="3600" dirty="0" smtClean="0">
              <a:solidFill>
                <a:schemeClr val="bg1">
                  <a:lumMod val="9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810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พระราชนิพนธ์รามเกียรติ์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  </a:t>
            </a:r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ฉบับรัชกาลที่ 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1</a:t>
            </a:r>
            <a:r>
              <a:rPr lang="en-US" sz="4800" dirty="0" smtClean="0">
                <a:solidFill>
                  <a:srgbClr val="FFFF00"/>
                </a:solidFill>
                <a:latin typeface="Browallia New" pitchFamily="34" charset="-34"/>
                <a:cs typeface="Browallia New" pitchFamily="34" charset="-34"/>
              </a:rPr>
              <a:t> 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78371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1302</Words>
  <Application>Microsoft Office PowerPoint</Application>
  <PresentationFormat>นำเสนอทางหน้าจอ (4:3)</PresentationFormat>
  <Paragraphs>150</Paragraphs>
  <Slides>23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23</vt:i4>
      </vt:variant>
    </vt:vector>
  </HeadingPairs>
  <TitlesOfParts>
    <vt:vector size="24" baseType="lpstr">
      <vt:lpstr>Office Theme</vt:lpstr>
      <vt:lpstr>ความคิดเรื่องวุฒิภาวะในศิลปะและการวิจารณ์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TRF</cp:lastModifiedBy>
  <cp:revision>100</cp:revision>
  <dcterms:created xsi:type="dcterms:W3CDTF">2013-08-21T19:17:07Z</dcterms:created>
  <dcterms:modified xsi:type="dcterms:W3CDTF">2017-02-17T08:27:10Z</dcterms:modified>
</cp:coreProperties>
</file>