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29" r:id="rId16"/>
    <p:sldId id="330" r:id="rId17"/>
    <p:sldId id="308" r:id="rId18"/>
    <p:sldId id="309" r:id="rId19"/>
    <p:sldId id="310" r:id="rId20"/>
    <p:sldId id="311" r:id="rId21"/>
    <p:sldId id="312" r:id="rId22"/>
    <p:sldId id="314" r:id="rId23"/>
    <p:sldId id="313" r:id="rId24"/>
    <p:sldId id="316" r:id="rId25"/>
    <p:sldId id="317" r:id="rId26"/>
    <p:sldId id="262" r:id="rId27"/>
    <p:sldId id="318" r:id="rId28"/>
    <p:sldId id="326" r:id="rId29"/>
    <p:sldId id="319" r:id="rId30"/>
    <p:sldId id="320" r:id="rId31"/>
    <p:sldId id="334" r:id="rId32"/>
    <p:sldId id="335" r:id="rId33"/>
    <p:sldId id="323" r:id="rId34"/>
    <p:sldId id="325" r:id="rId35"/>
    <p:sldId id="324" r:id="rId36"/>
    <p:sldId id="321" r:id="rId37"/>
    <p:sldId id="322" r:id="rId38"/>
    <p:sldId id="331" r:id="rId39"/>
    <p:sldId id="332" r:id="rId40"/>
    <p:sldId id="333" r:id="rId41"/>
    <p:sldId id="327" r:id="rId42"/>
    <p:sldId id="328" r:id="rId43"/>
    <p:sldId id="336" r:id="rId44"/>
    <p:sldId id="337" r:id="rId45"/>
    <p:sldId id="338" r:id="rId46"/>
    <p:sldId id="339" r:id="rId4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>
      <p:cViewPr varScale="1">
        <p:scale>
          <a:sx n="68" d="100"/>
          <a:sy n="68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8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C3E528D-5A80-4FBA-BA7F-E1F3CCEF09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086FE-0B4D-47A2-A06B-BD6D107CD93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9A06-A5AB-4F85-842E-2A28E3CDC5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3D801-3E17-4758-BD2F-71C0584B7F8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E9615-206E-4414-896F-AE9D54DBF06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7BB62-85D0-4F89-BC50-43100B4E20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7029-ECB3-4702-B331-0A6C222B960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0751-03A0-45DD-A7F4-67D1B6D179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9C850-A63B-45EE-BA14-AF38AFFCB67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7EF2-01B8-4C9B-A20A-669B95D3AA8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EF80-84CC-4F8A-81B8-B83B1FA702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C4C73DC-384E-4FD4-9409-3D95C5493C4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frm=1&amp;source=images&amp;cd=&amp;cad=rja&amp;docid=ydDcVmKE_quIqM&amp;tbnid=I1zdzd8MKBwIgM:&amp;ved=0CAUQjRw&amp;url=http://www.sabuyjaishop.com/shop/pandabookz/%E0%B8%AB%E0%B8%A1%E0%B8%B9%E0%B9%88%E0%B8%9A%E0%B9%89%E0%B8%B2%E0%B8%99%E0%B9%81%E0%B8%AD%E0%B9%82%E0%B8%A3%E0%B8%9A%E0%B8%B4%E0%B8%81__%E0%B8%97%E0%B8%B1%E0%B8%A8%E0%B8%99%E0%B8%B2%E0%B8%A7%E0%B8%94%E0%B8%B5-007452-TH-pdtdetail.html&amp;ei=ahd0UsnmO8PDrAeRq4HQDg&amp;bvm=bv.55819444,d.bmk&amp;psig=AFQjCNGlFxgHP4T3L45bz-UReutYM96iZQ&amp;ust=1383426225524517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source=images&amp;cd=&amp;cad=rja&amp;docid=8zMTAh4FeOaH0M&amp;tbnid=dTERCTP8_mKopM:&amp;ved=0CAgQjRwwAA&amp;url=http://www.chulabook.com/description.asp?barcode=9789744967701&amp;ei=Jx90UofgH8nGrAeNl4DYBw&amp;psig=AFQjCNHr3E5gwJdPcYuHHG5DJSvE5ZTTRA&amp;ust=1383428263626060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gif"/><Relationship Id="rId5" Type="http://schemas.openxmlformats.org/officeDocument/2006/relationships/hyperlink" Target="http://www.google.co.th/url?sa=i&amp;rct=j&amp;q=&amp;esrc=s&amp;frm=1&amp;source=images&amp;cd=&amp;cad=rja&amp;docid=Y1G7JHCwE8y6CM&amp;tbnid=qfmkDt5mm8NJUM:&amp;ved=0CAUQjRw&amp;url=http://www.chulabook.com/description.asp?barcode=9786169073345&amp;ei=YB90UqOHNcHXrQepn4H4Aw&amp;bvm=bv.55819444,d.bmk&amp;psig=AFQjCNE0_AW3FDKEJ08_eUc9PrrHiEq5dg&amp;ust=1383428310975044" TargetMode="External"/><Relationship Id="rId4" Type="http://schemas.openxmlformats.org/officeDocument/2006/relationships/image" Target="../media/image4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hyperlink" Target="http://www.google.co.th/url?sa=i&amp;rct=j&amp;q=&amp;esrc=s&amp;frm=1&amp;source=images&amp;cd=&amp;cad=rja&amp;docid=0Ap-jGAKh-lIZM&amp;tbnid=58JZ4gMcOEiEdM:&amp;ved=0CAUQjRw&amp;url=http://www.google.co.th/url?sa=i&amp;rct=j&amp;q=&amp;esrc=s&amp;frm=1&amp;source=images&amp;cd=&amp;docid=0Ap-jGAKh-lIZM&amp;tbnid=58JZ4gMcOEiEdM:&amp;ved=&amp;url=http%3A%2F%2Fwww.naiin.com%2Fproduct%2Fdetail%2F108979%2F%25E0%25B9%2580%25E0%25B8%25A1%25E0%25B8%2586%25E0%25B8%25B2%25E0%25B8%2588%25E0%25B8%25B2%25E0%25B8%25A3%25E0%25B8%25B4%25E0%25B8%2581&amp;ei=8xd0UoPBMYLyrQft2YHQDw&amp;bvm=bv.55819444,d.bmk&amp;psig=AFQjCNEaI-IqHQtPbiyNrgB-2X9L8lcQIg&amp;ust=1383426420276160&amp;ei=ERh0UtWYJ4mMrQfQ0YCwAQ&amp;bvm=bv.55819444,d.bmk&amp;psig=AFQjCNEaI-IqHQtPbiyNrgB-2X9L8lcQIg&amp;ust=13834264202761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th/url?sa=i&amp;source=images&amp;cd=&amp;cad=rja&amp;docid=i62bkCxgVVZoCM&amp;tbnid=dqfEKiLKAnqTPM:&amp;ved=0CAgQjRwwAA&amp;url=http://www.posttoday.com/%E0%B8%9A%E0%B8%B1%E0%B8%99%E0%B9%80%E0%B8%97%E0%B8%B4%E0%B8%87/%E0%B8%9A%E0%B8%B1%E0%B8%99%E0%B9%80%E0%B8%97%E0%B8%B4%E0%B8%87%E0%B9%84%E0%B8%97%E0%B8%A2/245253/%E0%B8%AB%E0%B8%B1%E0%B8%A7%E0%B9%83%E0%B8%88%E0%B8%AB%E0%B9%89%E0%B8%AD%E0%B8%87%E0%B8%97%E0%B8%B5%E0%B9%88-5-%E0%B8%84%E0%B8%A7%E0%B9%89%E0%B8%B2%E0%B8%A3%E0%B8%B2%E0%B8%87%E0%B8%A7%E0%B8%B1%E0%B8%A5%E0%B8%8B%E0%B8%B5%E0%B9%84%E0%B8%A3%E0%B8%97%E0%B9%8C-56&amp;ei=jgp0UpDUOMOHrQfM24GwDA&amp;psig=AFQjCNGj0cD4O0BoadjjsaFXc4cYfKtqLw&amp;ust=1383422991032918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880" y="1631947"/>
            <a:ext cx="7772400" cy="1725615"/>
          </a:xfrm>
        </p:spPr>
        <p:txBody>
          <a:bodyPr/>
          <a:lstStyle/>
          <a:p>
            <a:pPr algn="r" eaLnBrk="1" hangingPunct="1"/>
            <a:r>
              <a:rPr lang="th-TH" sz="48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แนวทางการประเมินคุณค่าทางงานศิลปะ </a:t>
            </a:r>
            <a:r>
              <a:rPr lang="en-US" sz="48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48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กรณีศึกษารางวัลวรรณกรรมซี</a:t>
            </a:r>
            <a:r>
              <a:rPr lang="th-TH" sz="4800" b="1" dirty="0" err="1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ไรต์</a:t>
            </a:r>
            <a:endParaRPr lang="th-TH" sz="4800" b="1" dirty="0" smtClean="0">
              <a:solidFill>
                <a:srgbClr val="FFFF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7480" y="4795858"/>
            <a:ext cx="6400800" cy="1562100"/>
          </a:xfrm>
        </p:spPr>
        <p:txBody>
          <a:bodyPr/>
          <a:lstStyle/>
          <a:p>
            <a:pPr algn="r" eaLnBrk="1" hangingPunct="1"/>
            <a:r>
              <a:rPr lang="th-TH" sz="4000" b="1" dirty="0" smtClean="0">
                <a:solidFill>
                  <a:srgbClr val="FFFF00"/>
                </a:solidFill>
              </a:rPr>
              <a:t>ผศ.ดร.ธเนศ  </a:t>
            </a:r>
            <a:r>
              <a:rPr lang="th-TH" sz="4000" b="1" dirty="0" err="1" smtClean="0">
                <a:solidFill>
                  <a:srgbClr val="FFFF00"/>
                </a:solidFill>
              </a:rPr>
              <a:t>เวศร์</a:t>
            </a:r>
            <a:r>
              <a:rPr lang="th-TH" sz="4000" b="1" dirty="0" smtClean="0">
                <a:solidFill>
                  <a:srgbClr val="FFFF00"/>
                </a:solidFill>
              </a:rPr>
              <a:t>ภาดา</a:t>
            </a:r>
          </a:p>
          <a:p>
            <a:pPr algn="r" eaLnBrk="1" hangingPunct="1"/>
            <a:r>
              <a:rPr lang="th-TH" sz="4000" b="1" dirty="0" smtClean="0">
                <a:solidFill>
                  <a:srgbClr val="FFFF00"/>
                </a:solidFill>
              </a:rPr>
              <a:t>คณะมนุษยศาสตร์ มหาวิทยาลัยหอการค้าไทย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06" y="142852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</a:rPr>
              <a:t>โครงการวิจัย “การวิจารณ์ศิลปะ</a:t>
            </a:r>
            <a:r>
              <a:rPr lang="en-US" altLang="zh-CN" sz="3200" dirty="0" smtClean="0">
                <a:solidFill>
                  <a:schemeClr val="bg1"/>
                </a:solidFill>
              </a:rPr>
              <a:t>:</a:t>
            </a:r>
            <a:r>
              <a:rPr lang="zh-CN" altLang="en-US" sz="3200" dirty="0" smtClean="0">
                <a:solidFill>
                  <a:schemeClr val="bg1"/>
                </a:solidFill>
              </a:rPr>
              <a:t> </a:t>
            </a:r>
            <a:endParaRPr lang="th-TH" altLang="zh-CN" sz="3200" dirty="0" smtClean="0">
              <a:solidFill>
                <a:schemeClr val="bg1"/>
              </a:solidFill>
            </a:endParaRPr>
          </a:p>
          <a:p>
            <a:r>
              <a:rPr lang="th-TH" altLang="zh-CN" sz="3200" dirty="0" smtClean="0">
                <a:solidFill>
                  <a:schemeClr val="bg1"/>
                </a:solidFill>
              </a:rPr>
              <a:t>รอยต่อระหว่างวัฒนธรรมสื่อสิ่งพิมพ์กับสื่ออินเทอร์เน็ต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๒๕๔๓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๒๕๔๔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๒๕๔๕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53250" name="Picture 2" descr="nt3l8i0Mon34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174407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il_fi" descr="spd_20110830102904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85926"/>
            <a:ext cx="1785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il_fi" descr="454132_v9rsqk4x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85927"/>
            <a:ext cx="1785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๒๕๔๖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๒๕๔๗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๒๕๔๘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54274" name="Picture 2" descr="SfnDUudMon34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30" y="1857364"/>
            <a:ext cx="17099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A5ijagrMon344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85926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yKa5WIMon346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85926"/>
            <a:ext cx="1785950" cy="255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๒๕๔๙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๒๕๕๐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๒๕๕๑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55298" name="Picture 2" descr="XohTd00Mon34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mVVftVuMon103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85926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il_fi" descr="iq1d04b67ce91ea3b72454f2ad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85926"/>
            <a:ext cx="18142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43562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๒๕๕๒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๒๕๕๓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๒๕๕๔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56322" name="il_fi" descr="Labl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1866911" cy="266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il_fi" descr="20100909-144524-21369485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73" y="1756240"/>
            <a:ext cx="1795473" cy="267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il_fi" descr="sun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380" y="1785926"/>
            <a:ext cx="1790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43562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๒๕๕๕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๒๕๕๖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67" y="1785926"/>
            <a:ext cx="1866911" cy="269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http://t0.gstatic.com/images?q=tbn:ANd9GcTalvu3aa3SNBPawMyhO2SWB56-SIdKtSuQBhAfmhWwvZyqiLt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8445" t="4761" r="23852"/>
          <a:stretch>
            <a:fillRect/>
          </a:stretch>
        </p:blipFill>
        <p:spPr bwMode="auto">
          <a:xfrm>
            <a:off x="3929058" y="1785926"/>
            <a:ext cx="192882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25" y="2609855"/>
            <a:ext cx="6143668" cy="1462087"/>
          </a:xfrm>
          <a:ln w="57150">
            <a:solidFill>
              <a:srgbClr val="FF0000"/>
            </a:solidFill>
          </a:ln>
          <a:effectLst>
            <a:reflection blurRad="6350" stA="50000" endA="300" endPos="55500" dist="50800" dir="5400000" sy="-100000" algn="bl" rotWithShape="0"/>
            <a:softEdge rad="12700"/>
          </a:effectLst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</a:rPr>
              <a:t>การตัดสินรางวัลวรรณกรรม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>เป็นกิจกรรมหนึ่งของการวิจารณ์</a:t>
            </a: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785786" y="2000263"/>
            <a:ext cx="7793037" cy="135729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ysClr val="windowText" lastClr="000000"/>
                </a:solidFill>
              </a:rPr>
              <a:t/>
            </a:r>
            <a:br>
              <a:rPr lang="th-TH" b="1" dirty="0" smtClean="0">
                <a:solidFill>
                  <a:sysClr val="windowText" lastClr="000000"/>
                </a:solidFill>
              </a:rPr>
            </a:br>
            <a:r>
              <a:rPr lang="th-TH" sz="4000" b="1" dirty="0" smtClean="0">
                <a:solidFill>
                  <a:sysClr val="windowText" lastClr="000000"/>
                </a:solidFill>
              </a:rPr>
              <a:t>- ได้อ่านหนังสือ </a:t>
            </a:r>
            <a:br>
              <a:rPr lang="th-TH" sz="4000" b="1" dirty="0" smtClean="0">
                <a:solidFill>
                  <a:sysClr val="windowText" lastClr="000000"/>
                </a:solidFill>
              </a:rPr>
            </a:br>
            <a:r>
              <a:rPr lang="th-TH" sz="4000" b="1" dirty="0" smtClean="0">
                <a:solidFill>
                  <a:sysClr val="windowText" lastClr="000000"/>
                </a:solidFill>
              </a:rPr>
              <a:t>- </a:t>
            </a:r>
            <a:r>
              <a:rPr lang="th-TH" sz="4000" b="1" dirty="0" smtClean="0">
                <a:solidFill>
                  <a:sysClr val="windowText" lastClr="000000"/>
                </a:solidFill>
              </a:rPr>
              <a:t>เก็บข้อมูลเกี่ยวกับด้านวรรณกรรม</a:t>
            </a:r>
            <a:r>
              <a:rPr lang="th-TH" sz="4000" b="1" dirty="0" smtClean="0">
                <a:solidFill>
                  <a:sysClr val="windowText" lastClr="000000"/>
                </a:solidFill>
              </a:rPr>
              <a:t>ปัจจุบัน</a:t>
            </a:r>
            <a:endParaRPr lang="th-TH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85786" y="3605759"/>
            <a:ext cx="778674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ysClr val="windowText" lastClr="000000"/>
                </a:solidFill>
              </a:rPr>
              <a:t>- ประสบการณ์การคิด</a:t>
            </a:r>
            <a:br>
              <a:rPr lang="th-TH" sz="4000" b="1" dirty="0" smtClean="0">
                <a:solidFill>
                  <a:sysClr val="windowText" lastClr="000000"/>
                </a:solidFill>
              </a:rPr>
            </a:br>
            <a:r>
              <a:rPr lang="th-TH" sz="4000" b="1" dirty="0" smtClean="0">
                <a:solidFill>
                  <a:sysClr val="windowText" lastClr="000000"/>
                </a:solidFill>
              </a:rPr>
              <a:t>  แลกเปลี่ยนมุมมองการวิจารณ์กับคนอื่น</a:t>
            </a:r>
            <a:endParaRPr lang="th-TH" sz="4000" dirty="0">
              <a:solidFill>
                <a:sysClr val="windowText" lastClr="00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7686" y="1071546"/>
            <a:ext cx="434125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ysClr val="windowText" lastClr="000000"/>
                </a:solidFill>
              </a:rPr>
              <a:t>ประโยชน์จากการได้เป็นกรรมการ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57166"/>
            <a:ext cx="7793037" cy="1319234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th-TH" b="1" dirty="0" smtClean="0">
                <a:solidFill>
                  <a:sysClr val="windowText" lastClr="000000"/>
                </a:solidFill>
              </a:rPr>
              <a:t>รางวัลวรรณกรรมสร้างสรรค์ยอดเยี่ยมแห่ง</a:t>
            </a:r>
            <a:r>
              <a:rPr lang="th-TH" b="1" dirty="0" smtClean="0">
                <a:solidFill>
                  <a:sysClr val="windowText" lastClr="000000"/>
                </a:solidFill>
              </a:rPr>
              <a:t>อาเซียน ประจำประเทศไทย (</a:t>
            </a:r>
            <a:r>
              <a:rPr lang="th-TH" b="1" dirty="0" smtClean="0">
                <a:solidFill>
                  <a:sysClr val="windowText" lastClr="000000"/>
                </a:solidFill>
              </a:rPr>
              <a:t>ซี</a:t>
            </a:r>
            <a:r>
              <a:rPr lang="th-TH" b="1" dirty="0" err="1" smtClean="0">
                <a:solidFill>
                  <a:sysClr val="windowText" lastClr="000000"/>
                </a:solidFill>
              </a:rPr>
              <a:t>ไรต์</a:t>
            </a:r>
            <a:r>
              <a:rPr lang="th-TH" b="1" dirty="0" smtClean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100282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4400" b="1" dirty="0" smtClean="0">
                <a:solidFill>
                  <a:schemeClr val="hlink"/>
                </a:solidFill>
              </a:rPr>
              <a:t>เจ้าภาพ / หน่วยงานที่เกี่ยวข้อง </a:t>
            </a:r>
            <a:r>
              <a:rPr lang="en-US" sz="4400" b="1" dirty="0" smtClean="0">
                <a:solidFill>
                  <a:schemeClr val="hlink"/>
                </a:solidFill>
              </a:rPr>
              <a:t>:</a:t>
            </a:r>
            <a:endParaRPr lang="th-TH" sz="4400" b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4400" b="1" dirty="0" smtClean="0">
                <a:solidFill>
                  <a:srgbClr val="FFFF00"/>
                </a:solidFill>
                <a:latin typeface="Angsana New"/>
                <a:cs typeface="Angsana New"/>
              </a:rPr>
              <a:t>°  </a:t>
            </a:r>
            <a:r>
              <a:rPr lang="th-TH" sz="4400" b="1" dirty="0" smtClean="0">
                <a:solidFill>
                  <a:srgbClr val="FFFF00"/>
                </a:solidFill>
              </a:rPr>
              <a:t>โรงแรม</a:t>
            </a:r>
            <a:r>
              <a:rPr lang="th-TH" sz="4400" b="1" dirty="0" smtClean="0">
                <a:solidFill>
                  <a:srgbClr val="FFFF00"/>
                </a:solidFill>
              </a:rPr>
              <a:t>โอเรียน</a:t>
            </a:r>
            <a:r>
              <a:rPr lang="th-TH" sz="4400" b="1" dirty="0" err="1" smtClean="0">
                <a:solidFill>
                  <a:srgbClr val="FFFF00"/>
                </a:solidFill>
              </a:rPr>
              <a:t>เต็ล</a:t>
            </a:r>
            <a:r>
              <a:rPr lang="th-TH" sz="4400" b="1" dirty="0" smtClean="0">
                <a:solidFill>
                  <a:srgbClr val="FFFF00"/>
                </a:solidFill>
              </a:rPr>
              <a:t>    </a:t>
            </a:r>
          </a:p>
          <a:p>
            <a:pPr eaLnBrk="1" hangingPunct="1">
              <a:buNone/>
            </a:pPr>
            <a:r>
              <a:rPr lang="th-TH" sz="4400" b="1" dirty="0" smtClean="0">
                <a:solidFill>
                  <a:srgbClr val="FFFF00"/>
                </a:solidFill>
                <a:latin typeface="Angsana New"/>
              </a:rPr>
              <a:t>° </a:t>
            </a:r>
            <a:r>
              <a:rPr lang="th-TH" sz="4400" b="1" dirty="0" smtClean="0">
                <a:solidFill>
                  <a:srgbClr val="FFFF00"/>
                </a:solidFill>
              </a:rPr>
              <a:t>สมาคม</a:t>
            </a:r>
            <a:r>
              <a:rPr lang="th-TH" sz="4400" b="1" dirty="0" smtClean="0">
                <a:solidFill>
                  <a:srgbClr val="FFFF00"/>
                </a:solidFill>
              </a:rPr>
              <a:t>ภาษาและหนังสือแห่งประเทศไทย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400" b="1" dirty="0" smtClean="0">
                <a:solidFill>
                  <a:srgbClr val="FFFF00"/>
                </a:solidFill>
              </a:rPr>
              <a:t>   ในพระบรมราชูปถัมภ์</a:t>
            </a:r>
          </a:p>
          <a:p>
            <a:pPr eaLnBrk="1" hangingPunct="1">
              <a:buNone/>
            </a:pPr>
            <a:r>
              <a:rPr lang="th-TH" sz="4400" b="1" dirty="0" smtClean="0">
                <a:solidFill>
                  <a:srgbClr val="FFFF00"/>
                </a:solidFill>
                <a:latin typeface="Angsana New"/>
              </a:rPr>
              <a:t>° </a:t>
            </a:r>
            <a:r>
              <a:rPr lang="th-TH" sz="4400" b="1" dirty="0" smtClean="0">
                <a:solidFill>
                  <a:srgbClr val="FFFF00"/>
                </a:solidFill>
              </a:rPr>
              <a:t>สมาคม</a:t>
            </a:r>
            <a:r>
              <a:rPr lang="th-TH" sz="4400" b="1" dirty="0" smtClean="0">
                <a:solidFill>
                  <a:srgbClr val="FFFF00"/>
                </a:solidFill>
              </a:rPr>
              <a:t>นักเขียนแห่งประเทศไทย</a:t>
            </a:r>
            <a:r>
              <a:rPr lang="th-TH" sz="4400" b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th-TH" sz="9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600348"/>
            <a:ext cx="7772400" cy="147159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h-TH" sz="9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th-TH" sz="4400" b="1" dirty="0" smtClean="0">
                <a:solidFill>
                  <a:schemeClr val="bg1"/>
                </a:solidFill>
              </a:rPr>
              <a:t>ประเภทหนังสือ </a:t>
            </a:r>
            <a:r>
              <a:rPr lang="en-US" sz="4400" b="1" dirty="0" smtClean="0">
                <a:solidFill>
                  <a:schemeClr val="bg1"/>
                </a:solidFill>
              </a:rPr>
              <a:t>:</a:t>
            </a:r>
            <a:r>
              <a:rPr lang="th-TH" sz="4400" b="1" dirty="0" smtClean="0">
                <a:solidFill>
                  <a:schemeClr val="bg1"/>
                </a:solidFill>
              </a:rPr>
              <a:t> </a:t>
            </a:r>
            <a:r>
              <a:rPr lang="th-TH" sz="4400" b="1" dirty="0" err="1" smtClean="0">
                <a:solidFill>
                  <a:srgbClr val="FFFF00"/>
                </a:solidFill>
              </a:rPr>
              <a:t>นว</a:t>
            </a:r>
            <a:r>
              <a:rPr lang="th-TH" sz="4400" b="1" dirty="0" smtClean="0">
                <a:solidFill>
                  <a:srgbClr val="FFFF00"/>
                </a:solidFill>
              </a:rPr>
              <a:t>นิยาย  กวีนิพนธ์ เรื่องสั้น</a:t>
            </a:r>
          </a:p>
          <a:p>
            <a:pPr eaLnBrk="1" hangingPunct="1"/>
            <a:r>
              <a:rPr lang="th-TH" sz="4000" b="1" dirty="0" smtClean="0"/>
              <a:t>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5143504" y="2071678"/>
            <a:ext cx="128588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2500306"/>
            <a:ext cx="135732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70" y="214313"/>
            <a:ext cx="6872305" cy="1462087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คณะกรรมการมี </a:t>
            </a:r>
            <a:r>
              <a:rPr lang="en-US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ชุด  </a:t>
            </a:r>
            <a:b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ชุดละ </a:t>
            </a:r>
            <a:r>
              <a:rPr lang="en-US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คน ทั้งหมด </a:t>
            </a:r>
            <a:r>
              <a:rPr lang="en-US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13</a:t>
            </a: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คน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928802"/>
            <a:ext cx="4429156" cy="4359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h-TH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ชุดคัดเลือก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ตัวแทนสมาคมภาษาและหนังสือ </a:t>
            </a:r>
            <a:r>
              <a:rPr lang="en-US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</a:t>
            </a:r>
            <a:endParaRPr lang="th-TH" sz="32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ตัวแทนสมาคมนักเขียน         </a:t>
            </a:r>
            <a:r>
              <a:rPr lang="en-US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2</a:t>
            </a:r>
            <a:endParaRPr lang="th-TH" sz="32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ผู้ทรงคุณวุฒิ                  </a:t>
            </a:r>
            <a:r>
              <a:rPr lang="en-US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en-US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3</a:t>
            </a:r>
            <a:endParaRPr lang="en-US" sz="32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นักวิชาการวรรณกรรม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นักวิจารณ์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3200" b="1" dirty="0" smtClean="0"/>
              <a:t>ชุดตัดสิน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solidFill>
                  <a:schemeClr val="bg1"/>
                </a:solidFill>
              </a:rPr>
              <a:t>นายกสมาคมภาษาและหนังสือ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solidFill>
                  <a:schemeClr val="bg1"/>
                </a:solidFill>
              </a:rPr>
              <a:t>นายกสมาคมนักเขียน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solidFill>
                  <a:schemeClr val="bg1"/>
                </a:solidFill>
              </a:rPr>
              <a:t>ประธานคัดเลือก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solidFill>
                  <a:schemeClr val="bg1"/>
                </a:solidFill>
              </a:rPr>
              <a:t>นักวิชาการ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dirty="0" smtClean="0">
                <a:solidFill>
                  <a:schemeClr val="bg1"/>
                </a:solidFill>
              </a:rPr>
              <a:t>กวี / นักเขียน</a:t>
            </a:r>
          </a:p>
          <a:p>
            <a:pPr eaLnBrk="1" hangingPunct="1">
              <a:buFont typeface="Wingdings" pitchFamily="2" charset="2"/>
              <a:buNone/>
            </a:pPr>
            <a:endParaRPr lang="th-TH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9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696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bg1"/>
                </a:solidFill>
              </a:rPr>
              <a:t>ประเด็น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หลักการในการตัดสิน</a:t>
            </a:r>
          </a:p>
          <a:p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ให้ตัวอย่าง </a:t>
            </a:r>
            <a:r>
              <a:rPr lang="th-TH" sz="4000" b="1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ทั้งนว</a:t>
            </a: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นิยาย กวีนิพนธ์ เรื่องสั้น</a:t>
            </a:r>
          </a:p>
          <a:p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เหตุผลที่งานชิ้นหนึ่งได้รางวัล</a:t>
            </a:r>
          </a:p>
          <a:p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สรุป </a:t>
            </a:r>
            <a:r>
              <a:rPr lang="en-US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การประเมินคุณค่า</a:t>
            </a:r>
            <a:endParaRPr lang="th-TH" sz="40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435979" cy="4429156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tx1"/>
                </a:solidFill>
              </a:rPr>
              <a:t>๑.กรรมการควรหลากหลายหรือไม่</a:t>
            </a:r>
            <a:br>
              <a:rPr lang="th-TH" sz="5400" b="1" dirty="0" smtClean="0">
                <a:solidFill>
                  <a:schemeClr val="tx1"/>
                </a:solidFill>
              </a:rPr>
            </a:br>
            <a:r>
              <a:rPr lang="th-TH" sz="5400" b="1" dirty="0" smtClean="0">
                <a:solidFill>
                  <a:schemeClr val="tx1"/>
                </a:solidFill>
              </a:rPr>
              <a:t>๒.กรรมการเป็นนักอ่านทั่วไปได้หรือไม่</a:t>
            </a:r>
            <a:br>
              <a:rPr lang="th-TH" sz="5400" b="1" dirty="0" smtClean="0">
                <a:solidFill>
                  <a:schemeClr val="tx1"/>
                </a:solidFill>
              </a:rPr>
            </a:br>
            <a:r>
              <a:rPr lang="th-TH" sz="5400" b="1" dirty="0" smtClean="0">
                <a:solidFill>
                  <a:schemeClr val="tx1"/>
                </a:solidFill>
              </a:rPr>
              <a:t>๓.กรรมการต้องเป็นนักวิจารณ์ / นักวิชาการทางวรรณคดีหรือวรรณกรรมหรือไม่</a:t>
            </a:r>
            <a:br>
              <a:rPr lang="th-TH" sz="5400" b="1" dirty="0" smtClean="0">
                <a:solidFill>
                  <a:schemeClr val="tx1"/>
                </a:solidFill>
              </a:rPr>
            </a:br>
            <a:endParaRPr lang="th-TH" sz="5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7950" y="642918"/>
            <a:ext cx="242889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6000" dirty="0" smtClean="0">
                <a:ln>
                  <a:solidFill>
                    <a:srgbClr val="FF0000"/>
                  </a:solidFill>
                </a:ln>
              </a:rPr>
              <a:t>คำถาม???</a:t>
            </a:r>
            <a:endParaRPr lang="th-TH" sz="60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6094412"/>
          </a:xfrm>
        </p:spPr>
        <p:txBody>
          <a:bodyPr/>
          <a:lstStyle/>
          <a:p>
            <a:pPr eaLnBrk="1" hangingPunct="1"/>
            <a: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การตัดสินรางวัลเป็นรสนิยม</a:t>
            </a:r>
            <a:b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ของกรรมการตัดสินแต่ละคน</a:t>
            </a:r>
            <a:b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แต่ก็มี</a:t>
            </a:r>
            <a:r>
              <a:rPr lang="th-TH" sz="60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ลักษณะอัต</a:t>
            </a:r>
            <a: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วิสัยร่วม</a:t>
            </a:r>
            <a:r>
              <a:rPr lang="en-US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6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3071809"/>
            <a:ext cx="7793037" cy="3236915"/>
          </a:xfrm>
        </p:spPr>
        <p:txBody>
          <a:bodyPr/>
          <a:lstStyle/>
          <a:p>
            <a:pPr algn="r" eaLnBrk="1" hangingPunct="1"/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   </a:t>
            </a:r>
            <a:r>
              <a:rPr lang="th-TH" sz="6000" b="1" dirty="0" smtClean="0">
                <a:solidFill>
                  <a:schemeClr val="bg1"/>
                </a:solidFill>
              </a:rPr>
              <a:t>   การตัดสินรางวัลเป็นการเลือกหนังสือที่ดีที่สุดในจำนวนที่ส่งเข้ามาแต่ละครั้ง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2540015" y="2285992"/>
            <a:ext cx="6103951" cy="2428892"/>
          </a:xfrm>
        </p:spPr>
        <p:txBody>
          <a:bodyPr/>
          <a:lstStyle/>
          <a:p>
            <a:pPr algn="r" eaLnBrk="1" hangingPunct="1"/>
            <a:r>
              <a:rPr lang="th-TH" sz="5400" b="1" dirty="0" smtClean="0">
                <a:solidFill>
                  <a:schemeClr val="bg1"/>
                </a:solidFill>
              </a:rPr>
              <a:t/>
            </a:r>
            <a:br>
              <a:rPr lang="th-TH" sz="5400" b="1" dirty="0" smtClean="0">
                <a:solidFill>
                  <a:schemeClr val="bg1"/>
                </a:solidFill>
              </a:rPr>
            </a:br>
            <a:r>
              <a:rPr lang="th-TH" b="1" dirty="0" smtClean="0">
                <a:solidFill>
                  <a:schemeClr val="bg1"/>
                </a:solidFill>
              </a:rPr>
              <a:t/>
            </a:r>
            <a:br>
              <a:rPr lang="th-TH" b="1" dirty="0" smtClean="0">
                <a:solidFill>
                  <a:schemeClr val="bg1"/>
                </a:solidFill>
              </a:rPr>
            </a:br>
            <a:r>
              <a:rPr lang="th-TH" sz="4800" b="1" dirty="0" smtClean="0">
                <a:solidFill>
                  <a:schemeClr val="bg1"/>
                </a:solidFill>
              </a:rPr>
              <a:t>ความคิดริเริ่มสร้างสรรค์</a:t>
            </a:r>
            <a:br>
              <a:rPr lang="th-TH" sz="4800" b="1" dirty="0" smtClean="0">
                <a:solidFill>
                  <a:schemeClr val="bg1"/>
                </a:solidFill>
              </a:rPr>
            </a:br>
            <a:r>
              <a:rPr lang="th-TH" sz="4800" b="1" dirty="0" smtClean="0">
                <a:solidFill>
                  <a:schemeClr val="bg1"/>
                </a:solidFill>
              </a:rPr>
              <a:t>คุณค่าด้านเนื้อหาสร้างสรรค์สังคม</a:t>
            </a:r>
            <a:br>
              <a:rPr lang="th-TH" sz="4800" b="1" dirty="0" smtClean="0">
                <a:solidFill>
                  <a:schemeClr val="bg1"/>
                </a:solidFill>
              </a:rPr>
            </a:br>
            <a:r>
              <a:rPr lang="th-TH" sz="4800" b="1" dirty="0" smtClean="0">
                <a:solidFill>
                  <a:schemeClr val="bg1"/>
                </a:solidFill>
              </a:rPr>
              <a:t>คุณค่าด้าน</a:t>
            </a:r>
            <a:r>
              <a:rPr lang="th-TH" sz="4800" b="1" dirty="0" smtClean="0">
                <a:solidFill>
                  <a:schemeClr val="bg1"/>
                </a:solidFill>
              </a:rPr>
              <a:t>วรรณศิลป์</a:t>
            </a:r>
            <a:endParaRPr lang="th-TH" b="1" dirty="0" smtClean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78805" y="857232"/>
            <a:ext cx="386516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h-TH" sz="4000" b="1" dirty="0" smtClean="0"/>
              <a:t>เกณฑ์การคัดเลือก / ตัดสิน </a:t>
            </a:r>
            <a:endParaRPr lang="th-TH" sz="40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14678" y="5072074"/>
            <a:ext cx="535785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ysClr val="windowText" lastClr="000000"/>
                </a:solidFill>
                <a:latin typeface="Cordia New" pitchFamily="34" charset="-34"/>
                <a:cs typeface="Cordia New" pitchFamily="34" charset="-34"/>
              </a:rPr>
              <a:t>(มุมมองในการคัดเลือก / ตัดสิน)</a:t>
            </a:r>
            <a:br>
              <a:rPr lang="th-TH" sz="4000" b="1" dirty="0" smtClean="0">
                <a:solidFill>
                  <a:sysClr val="windowText" lastClr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4000" b="1" dirty="0" smtClean="0">
                <a:solidFill>
                  <a:sysClr val="windowText" lastClr="000000"/>
                </a:solidFill>
                <a:latin typeface="Cordia New" pitchFamily="34" charset="-34"/>
                <a:cs typeface="Cordia New" pitchFamily="34" charset="-34"/>
              </a:rPr>
              <a:t>(ขั้นตอนการคัดเลือก / ตัดสิน)</a:t>
            </a:r>
            <a:endParaRPr lang="th-TH" sz="4000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80160" y="785794"/>
            <a:ext cx="2706682" cy="890606"/>
          </a:xfrm>
          <a:solidFill>
            <a:schemeClr val="bg1"/>
          </a:solidFill>
        </p:spPr>
        <p:txBody>
          <a:bodyPr/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คำถาม ???</a:t>
            </a:r>
            <a:endParaRPr lang="th-TH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145" y="2139727"/>
            <a:ext cx="76951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๑.ในกระบวนการตัดสิน  ได้ใช้ทฤษฎีวรรณคดีวิจารณ์เพื่ออภิปรายหรือไม่ ? </a:t>
            </a:r>
          </a:p>
          <a:p>
            <a:r>
              <a:rPr lang="th-TH" sz="4000" b="1" dirty="0" smtClean="0"/>
              <a:t>๒.ในการตัดสิน คำนึงถึงผู้อ่านหรือไม่</a:t>
            </a:r>
          </a:p>
          <a:p>
            <a:r>
              <a:rPr lang="th-TH" sz="4000" b="1" dirty="0"/>
              <a:t> </a:t>
            </a:r>
            <a:r>
              <a:rPr lang="th-TH" sz="4000" b="1" dirty="0" smtClean="0"/>
              <a:t>   วรรณกรรมซี</a:t>
            </a:r>
            <a:r>
              <a:rPr lang="th-TH" sz="4000" b="1" dirty="0" err="1" smtClean="0"/>
              <a:t>ไรต์</a:t>
            </a:r>
            <a:r>
              <a:rPr lang="th-TH" sz="4000" b="1" dirty="0" smtClean="0"/>
              <a:t>อ่านยาก ?????</a:t>
            </a:r>
            <a:endParaRPr lang="th-TH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868" y="785794"/>
            <a:ext cx="5357850" cy="890606"/>
          </a:xfrm>
          <a:solidFill>
            <a:schemeClr val="bg1"/>
          </a:solidFill>
        </p:spPr>
        <p:txBody>
          <a:bodyPr/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การตัดสินเชิงประเมินค่า</a:t>
            </a:r>
            <a:endParaRPr lang="th-TH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2000240"/>
            <a:ext cx="5500726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5400" b="1" dirty="0" smtClean="0"/>
              <a:t>๑.องค์ประกอบของงานแต่ง</a:t>
            </a:r>
          </a:p>
          <a:p>
            <a:r>
              <a:rPr lang="th-TH" sz="5400" b="1" dirty="0" smtClean="0"/>
              <a:t>   (การเล่าเรื่อง)</a:t>
            </a:r>
          </a:p>
          <a:p>
            <a:r>
              <a:rPr lang="th-TH" sz="5400" b="1" dirty="0" smtClean="0"/>
              <a:t>๒.ความสากล</a:t>
            </a:r>
          </a:p>
          <a:p>
            <a:r>
              <a:rPr lang="th-TH" sz="5400" b="1" dirty="0" smtClean="0"/>
              <a:t>๓.ความสดใหม่</a:t>
            </a:r>
          </a:p>
          <a:p>
            <a:r>
              <a:rPr lang="th-TH" sz="5400" b="1" dirty="0" smtClean="0"/>
              <a:t>๔.ความคงทน</a:t>
            </a:r>
            <a:endParaRPr lang="th-TH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ผลการพิจารณาคัดเลือก</a:t>
            </a:r>
            <a:r>
              <a:rPr lang="th-TH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นว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นิยายรางวัลซี</a:t>
            </a:r>
            <a:r>
              <a:rPr lang="th-TH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ไรต์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ประจำปี  ๒๕๔๙</a:t>
            </a:r>
            <a:endParaRPr lang="th-TH" sz="36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XohTd00Mon34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857364"/>
            <a:ext cx="22145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028" y="1857364"/>
            <a:ext cx="2243128" cy="45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847876"/>
            <a:ext cx="2214578" cy="458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785926"/>
            <a:ext cx="22145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ผลการพิจารณาคัดเลือก</a:t>
            </a:r>
            <a:r>
              <a:rPr lang="th-TH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นว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นิยายรางวัลซี</a:t>
            </a:r>
            <a:r>
              <a:rPr lang="th-TH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ไรต์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ประจำปี  ๒๕๕๑</a:t>
            </a:r>
            <a:endParaRPr lang="th-TH" sz="36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il_fi" descr="iq1d04b67ce91ea3b72454f2a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776" y="1928802"/>
            <a:ext cx="35287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www.sabuyjaishop.com/shop/pandabookz/images/t5sa11ednv1dqoua4mco24122012551600745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928802"/>
            <a:ext cx="350046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ผลการพิจารณาคัดเลือก</a:t>
            </a:r>
            <a:r>
              <a:rPr lang="th-TH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นว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นิยายรางวัลซี</a:t>
            </a:r>
            <a:r>
              <a:rPr lang="th-TH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ไรต์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ประจำปี  ๒๕๕๔</a:t>
            </a:r>
            <a:endParaRPr lang="th-TH" sz="36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il_fi" descr="sun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071678"/>
            <a:ext cx="26432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 descr="http://www.chulabook.com/images/book-400/978974496770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8496" y="2071678"/>
            <a:ext cx="2647950" cy="4500594"/>
          </a:xfrm>
          <a:prstGeom prst="rect">
            <a:avLst/>
          </a:prstGeom>
          <a:noFill/>
        </p:spPr>
      </p:pic>
      <p:pic>
        <p:nvPicPr>
          <p:cNvPr id="82948" name="Picture 4" descr="http://www.chulabook.com/images/book-400/9786169073345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2554" y="2071679"/>
            <a:ext cx="272572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ผลการพิจารณาคัดเลือก</a:t>
            </a:r>
            <a:r>
              <a:rPr lang="th-TH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นว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นิยายรางวัลซี</a:t>
            </a:r>
            <a:r>
              <a:rPr lang="th-TH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ไรต์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ประจำปี  ๒๕๕๑</a:t>
            </a:r>
            <a:endParaRPr lang="th-TH" sz="36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1214414" y="1857363"/>
            <a:ext cx="2928958" cy="4773117"/>
          </a:xfrm>
          <a:prstGeom prst="rect">
            <a:avLst/>
          </a:prstGeom>
          <a:noFill/>
        </p:spPr>
      </p:pic>
      <p:sp>
        <p:nvSpPr>
          <p:cNvPr id="81922" name="AutoShape 2" descr="data:image/jpeg;base64,/9j/4AAQSkZJRgABAQAAAQABAAD/2wCEAAkGBxQTEhUUEhQWFRUXFxcXFBcXGBgYFxQXFhgYFhcUFRUYHiggGBwlHBcXITEhJSkrLi4uFx8zODMsNygtLisBCgoKDg0OFxAQGiwcHBwsLCwsLCwsLCwsLCwsLCwsLCwsLCwsLCwsLCwsLCwsLDcsLCwsKywsLCwrNyw3KyssLP/AABEIAR8ArwMBIgACEQEDEQH/xAAcAAABBQEBAQAAAAAAAAAAAAABAAIDBAUGBwj/xABEEAABAwIDBQYDBAcGBgMAAAABAAIRAyEEEjEFIkFRYQYTcYGR8DKh0UKxwfEHFBVSVJPhI1Nic5LSFiQzNHKyJUOC/8QAFwEBAQEBAAAAAAAAAAAAAAAAAAECA//EABsRAQEBAQEBAQEAAAAAAAAAAAABEQIhMRJB/9oADAMBAAIRAxEAPwD1Kh2ZwgA/5ahoJ/smH7wp/wDh/C/w1D+TT/2rQbwT1yaZn7Awv8NQ/k0/9qQ7P4X+Gw/8mn9FpkpIM4dn8J/DYf8Ak0/9qI7P4X+Gofyaf+1aQRVRm/sLC/w1D+VT+iQ2Hhv4eh/Kp/RaKUpooDYuH/h6P8pn0TxsmhwoUv5bPorgSUFQbLo/3NL/AEN+if8As+l/dU/9DforMJKiAYOn/ds/0tR/VmfuN/0hTSklEQoN/dHoEu4b+6PRSpQpgjFIDgE2phmOjM1pgyJAMHgROh6qaEiqGNpgcB6J0IpIFCa5qcgQggY8AajlqNeSkzjmPX5KjS2eIuSbX0uT9rxUjMCBMkmQR5nV3jYeiSRatZxzH5aporDmLa308VDSwmUzm9n4j5wgcHaAdARpzMp4iY1hzBFzMjh5p4qAmJE8pEqr+o2O9rm4fvR16KRuFi4PFx0/eTIJzUExInlIn0Te/brmEeNlEcLcybG5teYy2PAJrcJcGdI0EWbMceuqCwx4OhB8DKeq+Hw+Ui/CNOsqwlChFBFQJCUUldDS7mo3Yho4iOJnTTXlqotpYfvGFuvERZeYba2FWw+Ibkecj3OIMtlpyzckRoXRY6FWD1R2KYNXAeNlKH8lyXZvCU3sp1XuLjEtu2Gl13ZREgfTkurpVQRIuOmnktB6iqYhoMEgcptPhzUgeFG6kxxDiATEA66piJQZQhRspxpAHJSArNio6ScmURYKVZUCEgkkgSUohIlVAISRKBUUUiUgkiEikkqEhCKSAFVsVgWVLPbI1g8xxVqUpQc87ssxoeKT6jA6d0POVrjo6OMGbKDZuycXSYWd40jQHpxMRc+a6iUldFBmzpnvHF3TQD8VLh8EGRBcY0kq0g10hPQUCiUipRFSNk8KOk6w8E9RRhBFBAQikCkgBQARShAiilCUIgrNxG0zmqMpMc51MtBMbpcQ13diXC+R0zoPKFpKBuGaC4gfE7M65ucoZPSwCsGZV2pUY2mXNknuw8BrpcXscSKdzfMBz4jjKf8At+mSQ1r3AZ5cAcoNNmcietwOZaVYdsmke6kE9zlNLeduljS0E33jDiLzKDtkUshp5YYWhpALhutbkAkGfhJHmr4Kp2o7vaoyvhjRlGQHMSCcwHxP0IEGLHjocPtslmbu3udLhla0h0ASJGt7wRYx63Ts9mYugySw/E62T4YE2FzbjKdh8CxkZWxBJFyYmxAJ4QBbTdHJNGTj9tVA7KxpguDQ4CcuamxzS4HV0vJDbTljxs4bbgflApPDnEgtMS0NyBxPgXtt4qwNkUt3dJyvFRpLnGHNblabm8CwGiixWxWOu3MyoC9zHgkljngAkAmIsLdOCbBDtfbRpAxTqEludmRucua3JnhoNoztubeipUduvptz1t5uSo6QxrJ7twmBnMQC7XWLR9rcGBaQ3NdzWOZmuN1+XNF7TlHEm2qjdseiS2aYOUQ2ZNswfx13hKCxgcV3lNjw0tzAGDEibiY6KdICEFBBR0HgFLKho6DwUsqKMpJIIHIpqdKoBRQKMqAwkgkFUEhJJIoEmlw5pxUZaeU/TkgdnHNLOEwMPG/01hIMPETz+9A8vCBqBMbTPzHFHIeXuZQObVTswUZYffjKBpm/nx0nkrBJnHNLvAmZD7OvikWn5/hCCKhoPAKaVBhjut8B9ymBWYopJJICEUAEUCSRSlAgihCKsQkkklQkkklAkkkEBSSTaj4BN4AJMAk2vYC5PQIHpLPobSLnAGjWYHfC5zWkG03DHFzLfvhvLWyvqhIFFAqCnhPhb4BWG+9VVwvwN8B9ytALKlKcAkEgqDCICSSZEApAokJQnoKSSCuChinH9YpNkw6lXJAMSQ6iAbcRJv1UWGrudgWvLjmOHDi7jmNOZ8ZU+Iou76nUAkNZVaRMGX92RHP4I8wsvD08S3Dtw5pNzCn3feCoDTAy5cxEZ80cAI6q+BY5gJpBrqprvawta2o8MYGxnrPbmygXAvMkiAbrQbv16zCXZclOIJETnktIuDbUKGpRq06ofTY2owUW0yMwa8lriQWzaIOhI4cr2Nm0H56lWo0Mc/K0NDs0NYDGYi0y46eqvqK7sN3Naj3b35ajjTex73PbalUqB7c5Ja6WRYwQ4yJggt2SX5jVqVBUc5+V1Oq9vdtzHuwxs5RDcs2MmZlW8dRLn0HDRlRzndAaNVnnvPCj2lRfmpVKbQ5zHOkZspcxzHNLQdPiyOg/uphqDAURicPQqVZLnUmOcGuexpc9rSSWtIm+kzEqhhqlV7MVRBc7ua7WMhxFV1IspVXM7wkb0Pc0OkcJM3W1sbDOpYejTdBcymxrouJa0AweIlQ7JwTqdXFOdEVaweyDwFKky/IywpgrYCph2VGt7upSqGcgqB+9AuGvksJjhM9E7C4FtbvHVMxd3j2gh72lga6G5MpGXxFzxU9enVqVGAsa1jKmfNnzF0AgQ3KImeduqs7OoFgfPGo9w8HGQrgi2M9zqLcxLnDM0uMS7K4tBMWmArpCrbNoFlMNOuZ5t/icSPvVklZsVnYOpuNsfhH3KyH9DzVPBAmmw/4Wn5BXQw8+uiwo5/H804VOn3JppTqURTi/vSFcTSdUPAfcnNqc/coZOPgl3X4fJXATVSz9E00/ceaY+nr5/PXitTnWbUue6WdQMF58+HgnkH3+S1+U/R7qiGaeXmkG9fl/ROye5TDaZPh5fkhm8Uns6e/VObT92WmfSa736dU+UC1D37uovqhjtsim8MyPe4gEZO7A3iW2zvbJtwmLTEhFu2Wl1ZuV47kAvJAgghx3bz9k6gdJujjcE5zpaW5XBgeHTYMcXAtAOpzHXkFVxWzqz3Vv7UZajMjWlgIaCCDcQZkkzPHRDVqvtdrHuZle7IGOeQGwxr3OaHOlwMDK4mAYATn7VaKvdZXF0jiwC4mQHOBcBzAN55FNxmBL++vHeUhT00jvb6X/AOp8ksbgnvfTcKkMYS57YG+YIbeJESdIlMNq46tHL1ULsTOke/JCpT6fPx6qMsg6fP8AqtSRm9VFsk/2NL/wZ9wV5r/dll7FqDuKX+Wz7gtAO93+q5Tl0vSYH3+QRDvH5pjRz/D6owPcfRbxnTw73+ZRLh7hRk3/AD+iPviriac0X/L6JEePzSaffso++CKEe/zKHvgnOPv8kHe9UQ5oCcogffspF3uyLqSVG9/u31TQffsJ+un4phugHJ0+7oZffspZR0RIPviimCPcJ2f37Cijb3CJCa0+7p2ZAI93Ub2e/ZUpQze/YQc/sP8A7elH92z/ANQrrsSxr2sc4ZnSQLSQI6LP2DjKbcLQJcBNOmPPILLlcftwCu57S0MIO+68RGh5pbnwx0fartR+pt3WF9QtLouGhrYlzjwFx6rF2j2wFfBkUqjWV3RIDjYTwebAkcPEePnvarbpxVRpLpYxuVtiJkySeZP4BZkOy8YESJgdLDkrqyPfNm7SZTwtJ9aoxoyNBcXyCdIm8la7L3BBBgjz46LwDC13NpinUI7pxBAdLgxw+0BwJAEnWD0Xs3ZPbNOtRY0OaXtYA4DhFk1Ly3AYQdVA19/NR1qgE3FvBZDqrnGQSPP6BEbTqia4zx9+ioYZxi7jyuXHir9Ig+PEfmksTKEe4/ohUeGiSbASfLVS5enyC5L9Ie3xhaABAJqOLYMfDBJNv/z6rRiztXtXSpv7prh3hpmoJNrAkNF7kxp0WN2Q7bVK9N9TENbTY3u2tfo1znEtjQ3nLbqF5Jh9pVO9D2fEHEt3WuPHhFxE2upw7FvJpMz3cXlglozTOctFlm1v8voFu02XvMOgwCYOt90dLq23EAiRccCOPzXgjNt7RpZhUNQyC0k/Zkg5gf3rROsEwu17JdoXZQar2tAbvZzle4kTbMN4RHGZPUps/qXmvRxU8ffmnB/uf6qpgcQ2swPpmWm/W4m4i3BHEPycT4b3RW2Rn1ab5e/JSysSlWI468/LmUP29TYclV7GOiQCQLc5WJ1reNmrWAEn381QxO12MexpMZwSHSA20WJJ1v8AeuM7S9ou/BpMsy2a9yL9PCy4LGYTMYqOcWzbjHgkpYusx7hh2ZnENFNmYTrIEADnZc7jscagAAgCbcPHXVXKmEmnTDSTLGOcwkxOXUnjxhVsXRaHANggtERzIiCfEpI0u7GwZc0ZWE87T+S36WCYWENaQ9vxggb3INvmM34QszZGLdSaHM11BJmJEcTf8lubTxdUUg9jD3sS6p+6xpnU24myz1qMTbUGgGkZd4WIIN7EX4xHor3YXtGcM8A5RTg5jbNBsCSTJMgWXP4/aj67xLgdDItBGh01At6LMkhxmHweIDgROl7ELQ992XWp4mmKrXFwdfiD0seivtoNGgMeP9VyP6NMQDRdTtuwdZO9OsT0EcI4rtu4J9u9As36mKVXENEZfu8dLKb9bdDSNfA9dbJz6DQTb35lcf2t7Rmk4UqLZqWJJaC0AiYEam6Z6Seu5GOZElwb4mB814f2xxdXFYt9APzs74lmhy/Z1As2ZjpBWl2j2y2owNq1IewgljAN6SARwBN+JtdVOwOBFas95G6CYuZBkQLdCfKVq3zV+Ol7L7GFKi8BgDxcPgHNYxJ1I+qoYYFr3ve4B7iA4m3gBa3HTn1XZ1cS1rYaZOkCbdDded9ocM9xdULjpOXRoj7TRf8AqVx5u1qNLHd28hr6gDo3bz10MCVVwWMdSJpPNN1J2bUTI4QAAOM8fuXI06FarUzCeEkWAgjgFuDZ7p+IkiMtzA5wOoXTJP6p+y+1hwzoohtJrjdxl0ifijVtvHyXp9fbGHgVDWpgOAgl7eUxx5heNY3ZJeYaw5xOYEjKWu4g+M85+SycQ3I4AzbUH7J08uHotXmVmvbsbtyk2k57K1ImCWQ8GTEiLD2F5izAufVDnPBaSAHTNnEAR9Vm4TCyJEwPlwC0di0nsq0gDu52EgiZg8uZuOpjxVzBuYvCZXwDbrx9PHjyVDHAC86npZdvtfCCDMjM0F0i5IJcItbVcfj2cG31voNc1vfFY5spIrYPKMPTsLMbcwdWgws/C4OIzAbpJ4XGolP2S890HEgzTa1sGwED5mPkoq7CRJkkm/TmtREmEkCNeDbGCOAIGvmuxwG1WFhpPaH1C2cmUEEZYuXCLLigY0N7R9VLs9uWu1zyYy3PLhClmxS2lsyqxrq1RlNjWtLGsF9QQI4G5Nz9FgYeYcQANJMCBPCIvK9Co7KNYSSYYDAOnj4rmhs1kOD3Fg3QybNJi7o4ngPFOaNL9G20e7xTRNnQ114BzGJPhM+S9sDfdrLwLs7jG4WvNVoqBsOGVwAJbBiYIMxyXoeN/SHutNKmXExLSbgm+Xd6CZ5K2aOpxlbuwXOdugEk+EnUBeSbV2q6sMRVAgOkMcXbwJMCDwAH3Ba22+0lfE0nsNLICAAQ4m0guFxeQHDzWHtLDMFOnRuHHQ9Zkk+pCIwaeFmnDncc2nktzsJtXuK1QPE03SWxBOeWwP8ATmur1bZbaDHueczQJA4kkACfPSFg7ADRWpbpJmXAiRraPBTdg9Qe4ukOGjS90QA1vAOMa9PY5zbPeV6rKLYY03fAmGjQaecD95b2I2mWtyg/E4lxk7wuXHXw+SxsPtlpxWYtAaGjNAvEcL34cVz55z1vfCq7CbSEsNm/FNs3IDoqriCCYgco+fyKn2ttFtQhzGnLpcXMcbaadVDg6gqOynhrHE+K16ar4dpa3M7VwHK8WM3WdiqLajg0yNXSSTIPAT4aBdOaY04DncSL8lHV2KQWObqDcEC06fL71J3d9HOfq5ayNINo+0OZPCVtdnyG1A91msDnEQDJEARpeSeOsLVo7OzaiQLcLnqZTK2w9/dJaCIA1vYk2Gu8PROu5ZhDMZiXYh8t3RexPLmb+gWftABpJ+1x/JbmH2TUAygGnpLyDcdGgarPq7Fc51s3OSDPmY1U5uFYOwtmvdSpiCWljSTrlsDf1XS/sSm6nliJFjG8JV3sjSnDUpG6aVPxO6FqVWNA8XCLaEjml2rMcXtXs73YBYdAS4ExppHU8livokuaByN44i/PovRNsYFxDWiDI3gZAtF9byY9Fn/8PMMPJhzSS4CLgCCOi1z156zcZOz8a9gBLoL+A00k2PSFk9oqcuFTrvX8tPoulx+CpyXcGtJBBsLRAEdFh1sNcB5taxtrJv6fJSfUcZiaGp6zb34rV2btFznMboCYJ1JHACRb+qftfZ7WOAh0G3WAVAMGQ5optMWk8jzJXWfB3NDBkgTaNDzWR2gwYFai8vaIOXJxm5DvIm/gt/ZLs1IFw3vhIniOPmFzXaGl3uKyTlbSADzoAXQ4gHzaPIrMoZjsb+t1RQpkEA5n8bU97eI5kAeaz9n4TR7ZDiXZdIEEekT1XSdn9m0MMHuc0B2WpL3HeIiZA+yIA8U3Y+HaaGHLtMjnE9XPzEDr8IWfkyGGv2U6LvJAtGluJtqSfwWPs6hD6mUEiAPfTku9/ZzszGMaSSA4k2DR/ivIuAm7L7NBj4ID5JmLxymRorL4rkHUqh0JF7xy018FudnsBcyCGAXtMk8APIruaGwaYbGVpkzpf1VzD7PawAAR4JbqOWw2xwXTBHS0zaJ6LaZskX/px6QtinhwpwFn8b9Gdhtnhojl75J1LBhuY6kkkkzx4a6K/Ca4T+Kv4hFX9VDtR78EaWEaOAViOqY5/X5rWDjOyNRgwdC+lNgP+kfJaG0MKyq1oBjI+ZiRb4vkdVX7FYVv6nhzH/0tHlAXRUcE0TA1EeXvik5hrPsam7+7cxbdOmnCSfMKjWgszNc6CJ0NwTlte+q6RmCaNByHoo2bKphjWRZogaaSDy6KXlHL4mmLB2js2usNiZv1+axK1JrquUfvEDkcoMifALsm7FJdUe4kE941osZa4yCSL+A8ecDNdsr4i5vwl5JGbdkXPjDlOuZIsee9oXAFjYuCd77h+KjpYhrWlxGlxaNdF13aPYLZojQBpteZMayeSxcXsQ5SRJiPExp6XV56mZRl4Xa1VzHCk7IJJJInMdABfhcH2FJ2dpklrnbxc7vH6bzjvTpeDHpwW5s/A5cO8tYbjLb7IkOJJI4lb3Z7YpYxr4h5bZtxHKTzFk69nhKg2dsovrE1Gg7p1uN4RpEcR6K7gezwo90KYJEOAOoYHOa65jkXLfwjHZcrh9/ja/kr9KmGgAcAAPSOKxxyt6p1OmAI98k7KkEV0xDWNgIlqISVDUWlR1nwFUGK8PXx5BXKjQQLVDh606/j9FMSopjgqtVp9yrT3gewq1VgPsKowOw3/Y4eY/6TfuXTU1ynYap/yGG/ym/cunovkKi0EUGlBZUiFCaDd6b5iCZ6RH3Kwg5soOVxWHD6/fcGjdA5Wubc26J+JptLXMNpEXm887LWxmDO6G6cddAPHnCNbAjJly5rdJnzXO87UcxselNGk0ggO7wSBI3XuaJvGgB9F0mEwwAA1EAaNvonYHB5GgHXjpHEngroIC1OSmMp+7KUlDOmueOJWsD5TX1QFWqV/pwUeczYe/RVF4P92RcbKBrzEn8UKladCD78VBFtN7ssN1NhrbroqOJq5GOOaCBMnMeUk9FNWcL3nzHXr4LB27iGClUNpaPtQG2NxPOAVZ0rQZtcUw6QDESQRd0S4CTAAkep5LLx+33ZieUQByB6i6zcFVz0aZAIs0unibF3qZKIwwykt4kBo5CdL9ZS2arucHWLmNJFyATHXyTaoJNiR5nr0WRsbEuNNrYEg5Z4DQ2k3idVoECOBjlFvHkqzWJ+j++Aw3+U1dPhiI9+C5b9HZ/+Pw3+WPvXUYXS/NZtVeaUU1idCimtqAp6a4IZVQXnzQJsnQgQgrvI4nyQkFSP5e/NMY2OM9T+aqGPJ4DzP5IPeTYD70+q8AXj1VBldsn56HoGiyCy4HT3/wCyUAalBhJ6dANPknuBi/v5rOpiKu4RMT0H5IAEjSPX6JPueFuvlpKy9s4/uWEtaX/4WiT9AApfRNtHEGm28ybCATf6XXJ9omB1GoHyQGg9BrEb3EiJV3D481GtL7SRwG6LQ0ui5NvQrju2+0HOrOphzsrGguaDAB45hxOmqs5xPtb2wMQa1FoYCMrXAyAAIAMAzcacLzwWrRb3bIylwDmtg8yd46fL/CsbsvnZQrAOjLEkfZkQAL9HT4DyrYvb5zCnFtDrmdmGYgciNB/5K/a27nCugFzRzAHM29JPvnCS9hEvho4XJe8iSSJtp81V2eXAsbBs3MeIkyABbzWfW28TXfTpkZmgDM4Ehg5QBLi4/cpLrOLH6O6v/IYf/LH3ldlhGQNT+a847CYprMFQzOEFl9N25tquzpbQIOlufAjnoiuga4I5lg1drN0H0/BJm0jlLnmAPGBF+aDdNQc0u8C4HEberGsMo3XWB3tOOp5Dzlbmydrtql28Nw5ZjRw+LUzyWldGCmVXxHMkADnzjyk+Szn7RYIgyeXsKni9q/21NoAOVjnuN92YaAeWp9FKjczgzzFjpZMf79wsnA7Rbnc0w0uOcf4p1M9NFfGIB46e+aKcRI438enRNZhgBYes/iq9XFtHU8k9uI3ZIjT3opaiZ7Y5T4aepTKlW3WOQ9VFWxWW5t6hUcTtLKJB4k3B621Uw1bfWPGdPD7gqWIAOYkF1hbePSw9/JUMZtFzaYcQL8JFyRoYmOJ8ly21doVKdMuMhsmLHu+YAuDNpvP0sTDMdtJjHl2V0UnENYbEucdDNwTp4SsHDMJc+s4Q5zg+BoJJdF72MDyUTcc51iAS5zXOfBJJHO9hJW9tbZQo0aQD952XduC+8iBPAnXqFq3+Kmw9R3cksEBsyNJcOY6ngVkbMvii82dnm+szck8IBKs4XFDPUzQ0tgNad4E5iTvC0D8FLsNjazH5iC4OJMj4g8D4gDMAjos5i62v2wWMJaXOIcQL3cZvlAjNYlM2K0FzcwzGC57rES7nf71k417abM4aMzCQ2Jyhx3Zb5cDzQ7MPqPEMbmcdBf4W/a9THmrJiI+wxJo0gYIyEx4HjK75mMYGDlbyXCdk8HVGGpjLByGDLbHN43W5Up1aYzEFwNsstsZ115H5LEm61Ww40nAODnAE8deU6aKjXxAmIsPP+iidUdVLgGEFhgE5b9ddPFUMeyrTIIZmAcDq2TGtp68+CtiVPi8YG1msBE5Mziep0HAWCqbKxRzPbmhwqZnEWFw8gkjWyZjC7ff3ZNw3Vt2tMTrzJHg3qq2xcNVAcS1wzPkiWTxywZUlq43am0SSd4iCI4E6dDa65vFdoH/rJqTDIDI4wCSCepPyKfth+IgNpsIJNrtgD11THbLcMrO6LzlzOOZokyQQBPSZPNXmFdJsraBgVap3jwAO4OExoSrNfbpAOScxBiQeEa36rHweyHtbIBJBvcXJvz5H5KfF4N7mBrqctMFxzAXHCJuLfPoqy3NnY0lpLyC4akRlabjK0zeND19BLX2i1jAXEm/3arH2bQqtobjMrXuORst3GzI0Ki2g6oxsuaXGd0AtA4X18PRPtFw7Yc92VoEyMoJGmgP3rUrUDlH2nmOg9CbC65elg8RB3cr3gkHM0hjAQCZ4mSLfNNrtrF7KQB7umN/eH9oTJcTJmxnxWrPDA7RY9xcGs+EE7x0PgJ+ZWFtivmovD3mARBvHEADnx+S6fa+CcSDkgyAACNTbWfmuT2rs+o8vaGEtYBAzNAzTBNz1Pqs/WmLhMQWgRc6j6m638Nj6knvgXZ2ZGOdYMMtgzwi155K1s3suSGvLdQIEg8rrb2rsaaUuZLzIYc3wkiS8iRNhEdVdGJsbZrX1msDpZxuJcL6WkC1z/RddgNk02NdkEEgEgWGhhvTS/wD5BUeyeBdTcX1GyQ2KYkXN7TPzPNdRsvCPZSAdBeLuPAniJnkqx08n2zSqOfUDJIa5rcsGJOpGll3f6PNjCnQbWJLn1G2kWa2SYHjb0XOPxNRtarVFGQ4FoEssSTB1teV23ZjDOZhaTXi4aLSLTeLDqsXqtWZH/9k="/>
          <p:cNvSpPr>
            <a:spLocks noChangeAspect="1" noChangeArrowheads="1"/>
          </p:cNvSpPr>
          <p:nvPr/>
        </p:nvSpPr>
        <p:spPr bwMode="auto">
          <a:xfrm>
            <a:off x="111125" y="-4524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1924" name="AutoShape 4" descr="data:image/jpeg;base64,/9j/4AAQSkZJRgABAQAAAQABAAD/2wCEAAkGBxQTEhUUEhQWFRUXFxcXFBcXGBgYFxQXFhgYFhcUFRUYHiggGBwlHBcXITEhJSkrLi4uFx8zODMsNygtLisBCgoKDg0OFxAQGiwcHBwsLCwsLCwsLCwsLCwsLCwsLCwsLCwsLCwsLCwsLCwsLDcsLCwsKywsLCwrNyw3KyssLP/AABEIAR8ArwMBIgACEQEDEQH/xAAcAAABBQEBAQAAAAAAAAAAAAABAAIDBAUGBwj/xABEEAABAwIDBQYDBAcGBgMAAAABAAIRAyEEEjEFIkFRYQYTcYGR8DKh0UKxwfEHFBVSVJPhI1Nic5LSFiQzNHKyJUOC/8QAFwEBAQEBAAAAAAAAAAAAAAAAAAECA//EABsRAQEBAQEBAQEAAAAAAAAAAAABEQIhMRJB/9oADAMBAAIRAxEAPwD1Kh2ZwgA/5ahoJ/smH7wp/wDh/C/w1D+TT/2rQbwT1yaZn7Awv8NQ/k0/9qQ7P4X+Gw/8mn9FpkpIM4dn8J/DYf8Ak0/9qI7P4X+Gofyaf+1aQRVRm/sLC/w1D+VT+iQ2Hhv4eh/Kp/RaKUpooDYuH/h6P8pn0TxsmhwoUv5bPorgSUFQbLo/3NL/AEN+if8As+l/dU/9DforMJKiAYOn/ds/0tR/VmfuN/0hTSklEQoN/dHoEu4b+6PRSpQpgjFIDgE2phmOjM1pgyJAMHgROh6qaEiqGNpgcB6J0IpIFCa5qcgQggY8AajlqNeSkzjmPX5KjS2eIuSbX0uT9rxUjMCBMkmQR5nV3jYeiSRatZxzH5aporDmLa308VDSwmUzm9n4j5wgcHaAdARpzMp4iY1hzBFzMjh5p4qAmJE8pEqr+o2O9rm4fvR16KRuFi4PFx0/eTIJzUExInlIn0Te/brmEeNlEcLcybG5teYy2PAJrcJcGdI0EWbMceuqCwx4OhB8DKeq+Hw+Ui/CNOsqwlChFBFQJCUUldDS7mo3Yho4iOJnTTXlqotpYfvGFuvERZeYba2FWw+Ibkecj3OIMtlpyzckRoXRY6FWD1R2KYNXAeNlKH8lyXZvCU3sp1XuLjEtu2Gl13ZREgfTkurpVQRIuOmnktB6iqYhoMEgcptPhzUgeFG6kxxDiATEA66piJQZQhRspxpAHJSArNio6ScmURYKVZUCEgkkgSUohIlVAISRKBUUUiUgkiEikkqEhCKSAFVsVgWVLPbI1g8xxVqUpQc87ssxoeKT6jA6d0POVrjo6OMGbKDZuycXSYWd40jQHpxMRc+a6iUldFBmzpnvHF3TQD8VLh8EGRBcY0kq0g10hPQUCiUipRFSNk8KOk6w8E9RRhBFBAQikCkgBQARShAiilCUIgrNxG0zmqMpMc51MtBMbpcQ13diXC+R0zoPKFpKBuGaC4gfE7M65ucoZPSwCsGZV2pUY2mXNknuw8BrpcXscSKdzfMBz4jjKf8At+mSQ1r3AZ5cAcoNNmcietwOZaVYdsmke6kE9zlNLeduljS0E33jDiLzKDtkUshp5YYWhpALhutbkAkGfhJHmr4Kp2o7vaoyvhjRlGQHMSCcwHxP0IEGLHjocPtslmbu3udLhla0h0ASJGt7wRYx63Ts9mYugySw/E62T4YE2FzbjKdh8CxkZWxBJFyYmxAJ4QBbTdHJNGTj9tVA7KxpguDQ4CcuamxzS4HV0vJDbTljxs4bbgflApPDnEgtMS0NyBxPgXtt4qwNkUt3dJyvFRpLnGHNblabm8CwGiixWxWOu3MyoC9zHgkljngAkAmIsLdOCbBDtfbRpAxTqEludmRucua3JnhoNoztubeipUduvptz1t5uSo6QxrJ7twmBnMQC7XWLR9rcGBaQ3NdzWOZmuN1+XNF7TlHEm2qjdseiS2aYOUQ2ZNswfx13hKCxgcV3lNjw0tzAGDEibiY6KdICEFBBR0HgFLKho6DwUsqKMpJIIHIpqdKoBRQKMqAwkgkFUEhJJIoEmlw5pxUZaeU/TkgdnHNLOEwMPG/01hIMPETz+9A8vCBqBMbTPzHFHIeXuZQObVTswUZYffjKBpm/nx0nkrBJnHNLvAmZD7OvikWn5/hCCKhoPAKaVBhjut8B9ymBWYopJJICEUAEUCSRSlAgihCKsQkkklQkkklAkkkEBSSTaj4BN4AJMAk2vYC5PQIHpLPobSLnAGjWYHfC5zWkG03DHFzLfvhvLWyvqhIFFAqCnhPhb4BWG+9VVwvwN8B9ytALKlKcAkEgqDCICSSZEApAokJQnoKSSCuChinH9YpNkw6lXJAMSQ6iAbcRJv1UWGrudgWvLjmOHDi7jmNOZ8ZU+Iou76nUAkNZVaRMGX92RHP4I8wsvD08S3Dtw5pNzCn3feCoDTAy5cxEZ80cAI6q+BY5gJpBrqprvawta2o8MYGxnrPbmygXAvMkiAbrQbv16zCXZclOIJETnktIuDbUKGpRq06ofTY2owUW0yMwa8lriQWzaIOhI4cr2Nm0H56lWo0Mc/K0NDs0NYDGYi0y46eqvqK7sN3Naj3b35ajjTex73PbalUqB7c5Ja6WRYwQ4yJggt2SX5jVqVBUc5+V1Oq9vdtzHuwxs5RDcs2MmZlW8dRLn0HDRlRzndAaNVnnvPCj2lRfmpVKbQ5zHOkZspcxzHNLQdPiyOg/uphqDAURicPQqVZLnUmOcGuexpc9rSSWtIm+kzEqhhqlV7MVRBc7ua7WMhxFV1IspVXM7wkb0Pc0OkcJM3W1sbDOpYejTdBcymxrouJa0AweIlQ7JwTqdXFOdEVaweyDwFKky/IywpgrYCph2VGt7upSqGcgqB+9AuGvksJjhM9E7C4FtbvHVMxd3j2gh72lga6G5MpGXxFzxU9enVqVGAsa1jKmfNnzF0AgQ3KImeduqs7OoFgfPGo9w8HGQrgi2M9zqLcxLnDM0uMS7K4tBMWmArpCrbNoFlMNOuZ5t/icSPvVklZsVnYOpuNsfhH3KyH9DzVPBAmmw/4Wn5BXQw8+uiwo5/H804VOn3JppTqURTi/vSFcTSdUPAfcnNqc/coZOPgl3X4fJXATVSz9E00/ceaY+nr5/PXitTnWbUue6WdQMF58+HgnkH3+S1+U/R7qiGaeXmkG9fl/ROye5TDaZPh5fkhm8Uns6e/VObT92WmfSa736dU+UC1D37uovqhjtsim8MyPe4gEZO7A3iW2zvbJtwmLTEhFu2Wl1ZuV47kAvJAgghx3bz9k6gdJujjcE5zpaW5XBgeHTYMcXAtAOpzHXkFVxWzqz3Vv7UZajMjWlgIaCCDcQZkkzPHRDVqvtdrHuZle7IGOeQGwxr3OaHOlwMDK4mAYATn7VaKvdZXF0jiwC4mQHOBcBzAN55FNxmBL++vHeUhT00jvb6X/AOp8ksbgnvfTcKkMYS57YG+YIbeJESdIlMNq46tHL1ULsTOke/JCpT6fPx6qMsg6fP8AqtSRm9VFsk/2NL/wZ9wV5r/dll7FqDuKX+Wz7gtAO93+q5Tl0vSYH3+QRDvH5pjRz/D6owPcfRbxnTw73+ZRLh7hRk3/AD+iPviriac0X/L6JEePzSaffso++CKEe/zKHvgnOPv8kHe9UQ5oCcogffspF3uyLqSVG9/u31TQffsJ+un4phugHJ0+7oZffspZR0RIPviimCPcJ2f37Cijb3CJCa0+7p2ZAI93Ub2e/ZUpQze/YQc/sP8A7elH92z/ANQrrsSxr2sc4ZnSQLSQI6LP2DjKbcLQJcBNOmPPILLlcftwCu57S0MIO+68RGh5pbnwx0fartR+pt3WF9QtLouGhrYlzjwFx6rF2j2wFfBkUqjWV3RIDjYTwebAkcPEePnvarbpxVRpLpYxuVtiJkySeZP4BZkOy8YESJgdLDkrqyPfNm7SZTwtJ9aoxoyNBcXyCdIm8la7L3BBBgjz46LwDC13NpinUI7pxBAdLgxw+0BwJAEnWD0Xs3ZPbNOtRY0OaXtYA4DhFk1Ly3AYQdVA19/NR1qgE3FvBZDqrnGQSPP6BEbTqia4zx9+ioYZxi7jyuXHir9Ig+PEfmksTKEe4/ohUeGiSbASfLVS5enyC5L9Ie3xhaABAJqOLYMfDBJNv/z6rRiztXtXSpv7prh3hpmoJNrAkNF7kxp0WN2Q7bVK9N9TENbTY3u2tfo1znEtjQ3nLbqF5Jh9pVO9D2fEHEt3WuPHhFxE2upw7FvJpMz3cXlglozTOctFlm1v8voFu02XvMOgwCYOt90dLq23EAiRccCOPzXgjNt7RpZhUNQyC0k/Zkg5gf3rROsEwu17JdoXZQar2tAbvZzle4kTbMN4RHGZPUps/qXmvRxU8ffmnB/uf6qpgcQ2swPpmWm/W4m4i3BHEPycT4b3RW2Rn1ab5e/JSysSlWI468/LmUP29TYclV7GOiQCQLc5WJ1reNmrWAEn381QxO12MexpMZwSHSA20WJJ1v8AeuM7S9ou/BpMsy2a9yL9PCy4LGYTMYqOcWzbjHgkpYusx7hh2ZnENFNmYTrIEADnZc7jscagAAgCbcPHXVXKmEmnTDSTLGOcwkxOXUnjxhVsXRaHANggtERzIiCfEpI0u7GwZc0ZWE87T+S36WCYWENaQ9vxggb3INvmM34QszZGLdSaHM11BJmJEcTf8lubTxdUUg9jD3sS6p+6xpnU24myz1qMTbUGgGkZd4WIIN7EX4xHor3YXtGcM8A5RTg5jbNBsCSTJMgWXP4/aj67xLgdDItBGh01At6LMkhxmHweIDgROl7ELQ992XWp4mmKrXFwdfiD0seivtoNGgMeP9VyP6NMQDRdTtuwdZO9OsT0EcI4rtu4J9u9As36mKVXENEZfu8dLKb9bdDSNfA9dbJz6DQTb35lcf2t7Rmk4UqLZqWJJaC0AiYEam6Z6Seu5GOZElwb4mB814f2xxdXFYt9APzs74lmhy/Z1As2ZjpBWl2j2y2owNq1IewgljAN6SARwBN+JtdVOwOBFas95G6CYuZBkQLdCfKVq3zV+Ol7L7GFKi8BgDxcPgHNYxJ1I+qoYYFr3ve4B7iA4m3gBa3HTn1XZ1cS1rYaZOkCbdDded9ocM9xdULjpOXRoj7TRf8AqVx5u1qNLHd28hr6gDo3bz10MCVVwWMdSJpPNN1J2bUTI4QAAOM8fuXI06FarUzCeEkWAgjgFuDZ7p+IkiMtzA5wOoXTJP6p+y+1hwzoohtJrjdxl0ifijVtvHyXp9fbGHgVDWpgOAgl7eUxx5heNY3ZJeYaw5xOYEjKWu4g+M85+SycQ3I4AzbUH7J08uHotXmVmvbsbtyk2k57K1ImCWQ8GTEiLD2F5izAufVDnPBaSAHTNnEAR9Vm4TCyJEwPlwC0di0nsq0gDu52EgiZg8uZuOpjxVzBuYvCZXwDbrx9PHjyVDHAC86npZdvtfCCDMjM0F0i5IJcItbVcfj2cG31voNc1vfFY5spIrYPKMPTsLMbcwdWgws/C4OIzAbpJ4XGolP2S890HEgzTa1sGwED5mPkoq7CRJkkm/TmtREmEkCNeDbGCOAIGvmuxwG1WFhpPaH1C2cmUEEZYuXCLLigY0N7R9VLs9uWu1zyYy3PLhClmxS2lsyqxrq1RlNjWtLGsF9QQI4G5Nz9FgYeYcQANJMCBPCIvK9Co7KNYSSYYDAOnj4rmhs1kOD3Fg3QybNJi7o4ngPFOaNL9G20e7xTRNnQ114BzGJPhM+S9sDfdrLwLs7jG4WvNVoqBsOGVwAJbBiYIMxyXoeN/SHutNKmXExLSbgm+Xd6CZ5K2aOpxlbuwXOdugEk+EnUBeSbV2q6sMRVAgOkMcXbwJMCDwAH3Ba22+0lfE0nsNLICAAQ4m0guFxeQHDzWHtLDMFOnRuHHQ9Zkk+pCIwaeFmnDncc2nktzsJtXuK1QPE03SWxBOeWwP8ATmur1bZbaDHueczQJA4kkACfPSFg7ADRWpbpJmXAiRraPBTdg9Qe4ukOGjS90QA1vAOMa9PY5zbPeV6rKLYY03fAmGjQaecD95b2I2mWtyg/E4lxk7wuXHXw+SxsPtlpxWYtAaGjNAvEcL34cVz55z1vfCq7CbSEsNm/FNs3IDoqriCCYgco+fyKn2ttFtQhzGnLpcXMcbaadVDg6gqOynhrHE+K16ar4dpa3M7VwHK8WM3WdiqLajg0yNXSSTIPAT4aBdOaY04DncSL8lHV2KQWObqDcEC06fL71J3d9HOfq5ayNINo+0OZPCVtdnyG1A91msDnEQDJEARpeSeOsLVo7OzaiQLcLnqZTK2w9/dJaCIA1vYk2Gu8PROu5ZhDMZiXYh8t3RexPLmb+gWftABpJ+1x/JbmH2TUAygGnpLyDcdGgarPq7Fc51s3OSDPmY1U5uFYOwtmvdSpiCWljSTrlsDf1XS/sSm6nliJFjG8JV3sjSnDUpG6aVPxO6FqVWNA8XCLaEjml2rMcXtXs73YBYdAS4ExppHU8livokuaByN44i/PovRNsYFxDWiDI3gZAtF9byY9Fn/8PMMPJhzSS4CLgCCOi1z156zcZOz8a9gBLoL+A00k2PSFk9oqcuFTrvX8tPoulx+CpyXcGtJBBsLRAEdFh1sNcB5taxtrJv6fJSfUcZiaGp6zb34rV2btFznMboCYJ1JHACRb+qftfZ7WOAh0G3WAVAMGQ5optMWk8jzJXWfB3NDBkgTaNDzWR2gwYFai8vaIOXJxm5DvIm/gt/ZLs1IFw3vhIniOPmFzXaGl3uKyTlbSADzoAXQ4gHzaPIrMoZjsb+t1RQpkEA5n8bU97eI5kAeaz9n4TR7ZDiXZdIEEekT1XSdn9m0MMHuc0B2WpL3HeIiZA+yIA8U3Y+HaaGHLtMjnE9XPzEDr8IWfkyGGv2U6LvJAtGluJtqSfwWPs6hD6mUEiAPfTku9/ZzszGMaSSA4k2DR/ivIuAm7L7NBj4ID5JmLxymRorL4rkHUqh0JF7xy018FudnsBcyCGAXtMk8APIruaGwaYbGVpkzpf1VzD7PawAAR4JbqOWw2xwXTBHS0zaJ6LaZskX/px6QtinhwpwFn8b9Gdhtnhojl75J1LBhuY6kkkkzx4a6K/Ca4T+Kv4hFX9VDtR78EaWEaOAViOqY5/X5rWDjOyNRgwdC+lNgP+kfJaG0MKyq1oBjI+ZiRb4vkdVX7FYVv6nhzH/0tHlAXRUcE0TA1EeXvik5hrPsam7+7cxbdOmnCSfMKjWgszNc6CJ0NwTlte+q6RmCaNByHoo2bKphjWRZogaaSDy6KXlHL4mmLB2js2usNiZv1+axK1JrquUfvEDkcoMifALsm7FJdUe4kE941osZa4yCSL+A8ecDNdsr4i5vwl5JGbdkXPjDlOuZIsee9oXAFjYuCd77h+KjpYhrWlxGlxaNdF13aPYLZojQBpteZMayeSxcXsQ5SRJiPExp6XV56mZRl4Xa1VzHCk7IJJJInMdABfhcH2FJ2dpklrnbxc7vH6bzjvTpeDHpwW5s/A5cO8tYbjLb7IkOJJI4lb3Z7YpYxr4h5bZtxHKTzFk69nhKg2dsovrE1Gg7p1uN4RpEcR6K7gezwo90KYJEOAOoYHOa65jkXLfwjHZcrh9/ja/kr9KmGgAcAAPSOKxxyt6p1OmAI98k7KkEV0xDWNgIlqISVDUWlR1nwFUGK8PXx5BXKjQQLVDh606/j9FMSopjgqtVp9yrT3gewq1VgPsKowOw3/Y4eY/6TfuXTU1ynYap/yGG/ym/cunovkKi0EUGlBZUiFCaDd6b5iCZ6RH3Kwg5soOVxWHD6/fcGjdA5Wubc26J+JptLXMNpEXm887LWxmDO6G6cddAPHnCNbAjJly5rdJnzXO87UcxselNGk0ggO7wSBI3XuaJvGgB9F0mEwwAA1EAaNvonYHB5GgHXjpHEngroIC1OSmMp+7KUlDOmueOJWsD5TX1QFWqV/pwUeczYe/RVF4P92RcbKBrzEn8UKladCD78VBFtN7ssN1NhrbroqOJq5GOOaCBMnMeUk9FNWcL3nzHXr4LB27iGClUNpaPtQG2NxPOAVZ0rQZtcUw6QDESQRd0S4CTAAkep5LLx+33ZieUQByB6i6zcFVz0aZAIs0unibF3qZKIwwykt4kBo5CdL9ZS2arucHWLmNJFyATHXyTaoJNiR5nr0WRsbEuNNrYEg5Z4DQ2k3idVoECOBjlFvHkqzWJ+j++Aw3+U1dPhiI9+C5b9HZ/+Pw3+WPvXUYXS/NZtVeaUU1idCimtqAp6a4IZVQXnzQJsnQgQgrvI4nyQkFSP5e/NMY2OM9T+aqGPJ4DzP5IPeTYD70+q8AXj1VBldsn56HoGiyCy4HT3/wCyUAalBhJ6dANPknuBi/v5rOpiKu4RMT0H5IAEjSPX6JPueFuvlpKy9s4/uWEtaX/4WiT9AApfRNtHEGm28ybCATf6XXJ9omB1GoHyQGg9BrEb3EiJV3D481GtL7SRwG6LQ0ui5NvQrju2+0HOrOphzsrGguaDAB45hxOmqs5xPtb2wMQa1FoYCMrXAyAAIAMAzcacLzwWrRb3bIylwDmtg8yd46fL/CsbsvnZQrAOjLEkfZkQAL9HT4DyrYvb5zCnFtDrmdmGYgciNB/5K/a27nCugFzRzAHM29JPvnCS9hEvho4XJe8iSSJtp81V2eXAsbBs3MeIkyABbzWfW28TXfTpkZmgDM4Ehg5QBLi4/cpLrOLH6O6v/IYf/LH3ldlhGQNT+a847CYprMFQzOEFl9N25tquzpbQIOlufAjnoiuga4I5lg1drN0H0/BJm0jlLnmAPGBF+aDdNQc0u8C4HEberGsMo3XWB3tOOp5Dzlbmydrtql28Nw5ZjRw+LUzyWldGCmVXxHMkADnzjyk+Szn7RYIgyeXsKni9q/21NoAOVjnuN92YaAeWp9FKjczgzzFjpZMf79wsnA7Rbnc0w0uOcf4p1M9NFfGIB46e+aKcRI438enRNZhgBYes/iq9XFtHU8k9uI3ZIjT3opaiZ7Y5T4aepTKlW3WOQ9VFWxWW5t6hUcTtLKJB4k3B621Uw1bfWPGdPD7gqWIAOYkF1hbePSw9/JUMZtFzaYcQL8JFyRoYmOJ8ly21doVKdMuMhsmLHu+YAuDNpvP0sTDMdtJjHl2V0UnENYbEucdDNwTp4SsHDMJc+s4Q5zg+BoJJdF72MDyUTcc51iAS5zXOfBJJHO9hJW9tbZQo0aQD952XduC+8iBPAnXqFq3+Kmw9R3cksEBsyNJcOY6ngVkbMvii82dnm+szck8IBKs4XFDPUzQ0tgNad4E5iTvC0D8FLsNjazH5iC4OJMj4g8D4gDMAjos5i62v2wWMJaXOIcQL3cZvlAjNYlM2K0FzcwzGC57rES7nf71k417abM4aMzCQ2Jyhx3Zb5cDzQ7MPqPEMbmcdBf4W/a9THmrJiI+wxJo0gYIyEx4HjK75mMYGDlbyXCdk8HVGGpjLByGDLbHN43W5Up1aYzEFwNsstsZ115H5LEm61Ww40nAODnAE8deU6aKjXxAmIsPP+iidUdVLgGEFhgE5b9ddPFUMeyrTIIZmAcDq2TGtp68+CtiVPi8YG1msBE5Mziep0HAWCqbKxRzPbmhwqZnEWFw8gkjWyZjC7ff3ZNw3Vt2tMTrzJHg3qq2xcNVAcS1wzPkiWTxywZUlq43am0SSd4iCI4E6dDa65vFdoH/rJqTDIDI4wCSCepPyKfth+IgNpsIJNrtgD11THbLcMrO6LzlzOOZokyQQBPSZPNXmFdJsraBgVap3jwAO4OExoSrNfbpAOScxBiQeEa36rHweyHtbIBJBvcXJvz5H5KfF4N7mBrqctMFxzAXHCJuLfPoqy3NnY0lpLyC4akRlabjK0zeND19BLX2i1jAXEm/3arH2bQqtobjMrXuORst3GzI0Ki2g6oxsuaXGd0AtA4X18PRPtFw7Yc92VoEyMoJGmgP3rUrUDlH2nmOg9CbC65elg8RB3cr3gkHM0hjAQCZ4mSLfNNrtrF7KQB7umN/eH9oTJcTJmxnxWrPDA7RY9xcGs+EE7x0PgJ+ZWFtivmovD3mARBvHEADnx+S6fa+CcSDkgyAACNTbWfmuT2rs+o8vaGEtYBAzNAzTBNz1Pqs/WmLhMQWgRc6j6m638Nj6knvgXZ2ZGOdYMMtgzwi155K1s3suSGvLdQIEg8rrb2rsaaUuZLzIYc3wkiS8iRNhEdVdGJsbZrX1msDpZxuJcL6WkC1z/RddgNk02NdkEEgEgWGhhvTS/wD5BUeyeBdTcX1GyQ2KYkXN7TPzPNdRsvCPZSAdBeLuPAniJnkqx08n2zSqOfUDJIa5rcsGJOpGll3f6PNjCnQbWJLn1G2kWa2SYHjb0XOPxNRtarVFGQ4FoEssSTB1teV23ZjDOZhaTXi4aLSLTeLDqsXqtWZH/9k="/>
          <p:cNvSpPr>
            <a:spLocks noChangeAspect="1" noChangeArrowheads="1"/>
          </p:cNvSpPr>
          <p:nvPr/>
        </p:nvSpPr>
        <p:spPr bwMode="auto">
          <a:xfrm>
            <a:off x="111125" y="-4524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1926" name="Picture 6" descr="http://www.naiin.com/system/application/bookstore/resource/product/201304/108979/515d566aba54c_XXL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5444" y="1857365"/>
            <a:ext cx="288133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http://www.thaigoodview.com/files/u54345/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393" y="1895467"/>
            <a:ext cx="1747847" cy="22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๒๕๒๒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46083" name="Picture 2" descr="http://lungkitti.tarad.com/shop/l/lungkitti/img-lib/spd_201109180174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599" y="1857364"/>
            <a:ext cx="174784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3372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๒๕๒๓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46084" name="Picture 3" descr="http://www.igetweb.com/www/khayadeet/catalog/p_90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243" y="1857364"/>
            <a:ext cx="174784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๒๕๒๔</a:t>
            </a:r>
            <a:endParaRPr lang="th-TH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2285992"/>
            <a:ext cx="4143404" cy="1015663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atin typeface="Angsana New" pitchFamily="18" charset="-34"/>
              </a:rPr>
              <a:t>คำประกาศ </a:t>
            </a:r>
            <a:r>
              <a:rPr lang="en-US" sz="6000" b="1" dirty="0" smtClean="0">
                <a:latin typeface="Angsana New" pitchFamily="18" charset="-34"/>
              </a:rPr>
              <a:t>winner</a:t>
            </a:r>
            <a:endParaRPr lang="th-TH" sz="6000" b="1" dirty="0" smtClean="0">
              <a:latin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3714752"/>
            <a:ext cx="4000528" cy="1015663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atin typeface="Angsana New" pitchFamily="18" charset="-34"/>
              </a:rPr>
              <a:t>คำแถลง </a:t>
            </a:r>
            <a:r>
              <a:rPr lang="en-US" sz="6000" b="1" dirty="0" smtClean="0">
                <a:latin typeface="Angsana New" pitchFamily="18" charset="-34"/>
              </a:rPr>
              <a:t>finalists</a:t>
            </a:r>
            <a:endParaRPr lang="th-TH" sz="60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0938" y="2357430"/>
            <a:ext cx="7793037" cy="4214842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นว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นิยายเรื่อง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ลับแล, แก่งคอย 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ของอุทิศ เหมะมูล เสนอมิติอันซับซ้อนของตัวตนมนุษย์ที่แยกไม่ออกจากรากเหง้า  ชาติพันธุ์ ชุมชน  ความเชื่อ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   เรื่อง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เล่า    ผู้เขียนเล่าเรื่องชีวิตมนุษย์ที่ต้องเผชิญความคาดหวังซึ่งไม่อาจต้านทานได้และ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พยายาม  ดิ้น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รนหาทางออก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il_fi" descr="Labl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71414"/>
            <a:ext cx="1571636" cy="22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2786058"/>
            <a:ext cx="7793037" cy="3500462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ผู้เขียนใช้กลวิธีการเล่าเรื่องอัน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แยบยล สร้าง         ตัว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ละครที่มีเลือดเนื้อและอารมณ์ราวกับมีตัวตนจริง สร้างฉากและบรรยากาศได้อย่างมีชีวิตชีวา  และใช้ภาษาที่เรียบง่ายแต่ทรงพลัง  แสดงจิ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นตภา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พกระจ่างและงดงาม 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il_fi" descr="Labl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71414"/>
            <a:ext cx="1571636" cy="22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iq1d04b67ce91ea3b72454f2a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2" y="-24"/>
            <a:ext cx="17428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0938" y="1500174"/>
            <a:ext cx="7793037" cy="5000660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เราหลงลืมอะไรบางอย่าง  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เป็นงานเขียนสะท้อนภาพชีวิตและสังคมในยุคที่โลกกำลังเปลี่ยนแปลง  ผู้เขียนชี้ให้เห็นว่าสังคมปัจจุบัน มนุษย์มีความขัดแย้ง ต่อสู้ และแข่งขันกันทั้งทางการเมือง สังคม และวัฒนธรรม มนุษย์เปลี่ยนไปตามโลกโดยรู้ตัวและไม่รู้ตัว  จากความละเมียดละไมไปสู่ความหยาบกระด้าง จากคนที่มีน้ำใจไมตรีไปสู่คนเพิกเฉยเย็นชา  จากสังคมเรียบง่ายไปสู่สังคมที่ซับซ้อนขึ้น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0938" y="2571744"/>
            <a:ext cx="7793037" cy="3929090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ในสภาพดังกล่าวมนุษย์จึงตกอยู่ในวังวนแห่งความสับสน  แปลกแยก  และหวาดระแวง  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เราหลงลืมอะไรบางอย่าง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ซึ่งเป็นชื่อเรื่องจึงเป็นแกนกลางที่โยงเรื่องทั้งหมดเข้าด้วยกัน ทำให้ฉุกคิดว่า เราหลงลืม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อะไร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บางอย่างในชีวิตไปหรือไม่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il_fi" descr="iq1d04b67ce91ea3b72454f2a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2" y="-24"/>
            <a:ext cx="17428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0938" y="2571744"/>
            <a:ext cx="7793037" cy="392909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ผู้เขียนใช้กลวิธีการเล่าเรื่องที่มีพลัง  ผ่านการใช้ภาพเปรียบและการสร้างเรื่องที่มีเสน่ห์  ชวนให้ผู้อ่านติดตาม ครุ่นคำนึง   และท้ายสุดก็ยังคงความ</a:t>
            </a:r>
            <a:b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ฉงน   ท้าทายให้ตีความได้หลายนัย  </a:t>
            </a:r>
            <a:r>
              <a:rPr lang="en-US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il_fi" descr="iq1d04b67ce91ea3b72454f2a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2" y="142852"/>
            <a:ext cx="17428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3042" y="714356"/>
            <a:ext cx="7300933" cy="5786478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</a:rPr>
              <a:t>หัวใจห้องที่ห้า นำเสนอเรื่องเล่าโดยจำลองวิวัฒนาการของมนุษย์ตั้งแต่ยุคโบราณก่อนประวัติศาสตร์ การตั้งชุมชนสังคมร่วมสมัย โดยเฉพาะอย่างยิ่งสังคมเมือง ซึ่งประกอบไปด้วย คนไร้บ้าน คนพลัดถิ่น คนกลุ่มน้อย โดยเชื่อมโยงเรื่องเล่าในอดีตกับวิถีชีวิตในปัจจุบัน ซึ่งล้วนระทมทุกข์ นำเสนอการปะทะสังสรรค์ท่ามกลางความหลากหลายทางวัฒนธรรม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3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0" y="1"/>
            <a:ext cx="1643042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443941" cy="3929090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</a:rPr>
              <a:t/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</a:rPr>
              <a:t/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</a:rPr>
              <a:t>ผู้แต่งมองโลกและ</a:t>
            </a:r>
            <a:r>
              <a:rPr lang="th-TH" b="1" dirty="0" smtClean="0">
                <a:solidFill>
                  <a:schemeClr val="tx1"/>
                </a:solidFill>
              </a:rPr>
              <a:t>ปรากฏการณ์</a:t>
            </a:r>
            <a:r>
              <a:rPr lang="th-TH" b="1" dirty="0" smtClean="0">
                <a:solidFill>
                  <a:schemeClr val="tx1"/>
                </a:solidFill>
              </a:rPr>
              <a:t>ด้วยมุมมองที่ย้อนแย้ง ในภาคแรก "หัวใจห้องที่ห้า" และภาคหลัง  "นิทานเดินทาง" ภาพคู่ขนานของการว่ายวนต่อสู้ดิ้นรนของมนุษย์ ท่วงทำนองการประพันธ์ใช้</a:t>
            </a:r>
            <a:r>
              <a:rPr lang="th-TH" b="1" dirty="0" err="1" smtClean="0">
                <a:solidFill>
                  <a:schemeClr val="tx1"/>
                </a:solidFill>
              </a:rPr>
              <a:t>ฉันท</a:t>
            </a:r>
            <a:r>
              <a:rPr lang="th-TH" b="1" dirty="0" smtClean="0">
                <a:solidFill>
                  <a:schemeClr val="tx1"/>
                </a:solidFill>
              </a:rPr>
              <a:t>ลักษณ์ที่หลากหลาย และมีลีลาเฉพาะตน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3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0" y="1"/>
            <a:ext cx="1643042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0" y="1"/>
            <a:ext cx="1643042" cy="242886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443941" cy="3143272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</a:rPr>
              <a:t/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</a:rPr>
              <a:t/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</a:rPr>
              <a:t>ความโดดเด่นอันเป็นคุณค่าสำคัญของกวีนิพนธ์เล่มนี้ซึ่งจะมองข้ามไปไม่ได้เลยก็คือ การ</a:t>
            </a:r>
            <a:r>
              <a:rPr lang="th-TH" b="1" dirty="0" err="1" smtClean="0">
                <a:solidFill>
                  <a:schemeClr val="tx1"/>
                </a:solidFill>
              </a:rPr>
              <a:t>จินต</a:t>
            </a:r>
            <a:r>
              <a:rPr lang="th-TH" b="1" dirty="0" smtClean="0">
                <a:solidFill>
                  <a:schemeClr val="tx1"/>
                </a:solidFill>
              </a:rPr>
              <a:t>ภาพอันงดงามภายใต้</a:t>
            </a:r>
            <a:r>
              <a:rPr lang="th-TH" b="1" dirty="0" err="1" smtClean="0">
                <a:solidFill>
                  <a:schemeClr val="tx1"/>
                </a:solidFill>
              </a:rPr>
              <a:t>ฉันท</a:t>
            </a:r>
            <a:r>
              <a:rPr lang="th-TH" b="1" dirty="0" smtClean="0">
                <a:solidFill>
                  <a:schemeClr val="tx1"/>
                </a:solidFill>
              </a:rPr>
              <a:t>ลักษณ์เรียบง่าย ให้ปรากฏอยู่ภายใน           จิตวิญญาณของผู้เขียนส่งมายังผู้อ่าน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100660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/>
              <a:t>คำแถลง </a:t>
            </a:r>
            <a:r>
              <a:rPr lang="en-US" sz="4000" dirty="0" smtClean="0"/>
              <a:t>finalists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0" y="1"/>
            <a:ext cx="1643042" cy="242886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443941" cy="3714776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</a:rPr>
              <a:t/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</a:rPr>
              <a:t/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</a:rPr>
              <a:t/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</a:rPr>
              <a:t>ทุก</a:t>
            </a:r>
            <a:r>
              <a:rPr lang="th-TH" b="1" dirty="0" smtClean="0">
                <a:solidFill>
                  <a:schemeClr val="tx1"/>
                </a:solidFill>
              </a:rPr>
              <a:t>ขณะที่ชำแรกสายตาลงสู่รายละเอียดของเนื้อหาให้รู้สึกมีความสุข เบิกบาน คล้อยตามวรรณศิลป์ที่งดงาม สร้างสรรค์  ไม่ว่า</a:t>
            </a:r>
            <a:r>
              <a:rPr lang="th-TH" b="1" dirty="0" smtClean="0">
                <a:solidFill>
                  <a:schemeClr val="tx1"/>
                </a:solidFill>
              </a:rPr>
              <a:t>จะเป็น</a:t>
            </a:r>
            <a:r>
              <a:rPr lang="th-TH" b="1" dirty="0" smtClean="0">
                <a:solidFill>
                  <a:schemeClr val="tx1"/>
                </a:solidFill>
              </a:rPr>
              <a:t>น้ำเสียง จังหวะ ลีลา และตัวอักษรที่เบาสบายแต่ลึกซึ้งในทุกอณูวลี สามารถสนองคุณค่าทางสุนทรียะได้อย่างสมบูรณ์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100010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/>
              <a:t>คำแถลง </a:t>
            </a:r>
            <a:r>
              <a:rPr lang="en-US" sz="4000" dirty="0" smtClean="0"/>
              <a:t>finalists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๒๕๒๕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๒๕๒๖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๒๕๒๗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47106" name="Picture 4" descr="http://www.tumtoilet3.com/shop/t/tumtoilet3/img-lib/spd_2011040314584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393" y="1829228"/>
            <a:ext cx="174784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 descr="http://www.swp.ac.th/ulib/swp_Library/picter/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700" y="1857364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http://t1.gstatic.com/images?q=tbn:ANd9GcS9TQftyE3DrZo0EVBVZbge0vy6SsU4ItZXug6iA4WrKJReNWnczQxw2Egf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825611"/>
            <a:ext cx="1714512" cy="23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0" y="1"/>
            <a:ext cx="1643042" cy="242886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443941" cy="3929090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</a:rPr>
              <a:t/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</a:rPr>
              <a:t/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</a:rPr>
              <a:t>บางขณะของ</a:t>
            </a:r>
            <a:r>
              <a:rPr lang="th-TH" b="1" dirty="0" err="1" smtClean="0">
                <a:solidFill>
                  <a:schemeClr val="tx1"/>
                </a:solidFill>
              </a:rPr>
              <a:t>ฉันท</a:t>
            </a:r>
            <a:r>
              <a:rPr lang="th-TH" b="1" dirty="0" smtClean="0">
                <a:solidFill>
                  <a:schemeClr val="tx1"/>
                </a:solidFill>
              </a:rPr>
              <a:t>ลักษณ์แสดงความอ่อนโยน  บางขณะราวปรากฏซุ้มเสียงของสายฝนพรำฉ่ำชื่นกระทบหลังคาส่งมาบาดลึกคลี่ขั้วหัวใจให้ไหวเต้นตาม  บางขณะอ่อนโยนอ่อนไหวดุจสายหมอกยามอรุณรุ่งของเห</a:t>
            </a:r>
            <a:r>
              <a:rPr lang="th-TH" b="1" dirty="0" err="1" smtClean="0">
                <a:solidFill>
                  <a:schemeClr val="tx1"/>
                </a:solidFill>
              </a:rPr>
              <a:t>มันต</a:t>
            </a:r>
            <a:r>
              <a:rPr lang="th-TH" b="1" dirty="0" smtClean="0">
                <a:solidFill>
                  <a:schemeClr val="tx1"/>
                </a:solidFill>
              </a:rPr>
              <a:t> ฤดู  บางขณะมีความเข้มข้นทางอารมณ์ที่เป็นเอกภาพ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100660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/>
              <a:t>คำแถลง </a:t>
            </a:r>
            <a:r>
              <a:rPr lang="en-US" sz="4000" dirty="0" smtClean="0"/>
              <a:t>finalists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3124200" y="304800"/>
            <a:ext cx="3048000" cy="16764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800" b="1">
                <a:solidFill>
                  <a:schemeClr val="bg1"/>
                </a:solidFill>
                <a:latin typeface="Tahoma" pitchFamily="34" charset="0"/>
              </a:rPr>
              <a:t>การวิจารณ์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33400" y="2362200"/>
            <a:ext cx="2590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800" b="1">
                <a:solidFill>
                  <a:schemeClr val="bg1"/>
                </a:solidFill>
                <a:latin typeface="Tahoma" pitchFamily="34" charset="0"/>
              </a:rPr>
              <a:t>การวิเคราะห์</a:t>
            </a:r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6172200" y="2362200"/>
            <a:ext cx="2667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800" b="1">
                <a:solidFill>
                  <a:schemeClr val="bg1"/>
                </a:solidFill>
                <a:latin typeface="Tahoma" pitchFamily="34" charset="0"/>
              </a:rPr>
              <a:t>การตีความ</a:t>
            </a: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3200400" y="4267200"/>
            <a:ext cx="27432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400" b="1">
                <a:solidFill>
                  <a:schemeClr val="bg1"/>
                </a:solidFill>
                <a:latin typeface="Tahoma" pitchFamily="34" charset="0"/>
              </a:rPr>
              <a:t>การประเมินค่า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2927350" y="1917700"/>
            <a:ext cx="1371600" cy="8382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5162550" y="1889125"/>
            <a:ext cx="1295400" cy="762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572000" y="1981200"/>
            <a:ext cx="0" cy="22098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1" grpId="0" animBg="1"/>
      <p:bldP spid="41993" grpId="0" animBg="1"/>
      <p:bldP spid="41995" grpId="0" animBg="1"/>
      <p:bldP spid="41996" grpId="0" animBg="1"/>
      <p:bldP spid="41997" grpId="0" animBg="1"/>
      <p:bldP spid="419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3042" y="3500438"/>
            <a:ext cx="7300933" cy="3000396"/>
          </a:xfrm>
          <a:solidFill>
            <a:schemeClr val="bg1"/>
          </a:solidFill>
        </p:spPr>
        <p:txBody>
          <a:bodyPr/>
          <a:lstStyle/>
          <a:p>
            <a:r>
              <a:rPr lang="en-US" sz="8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1.parallel &amp; paradox	</a:t>
            </a:r>
            <a:br>
              <a:rPr lang="en-US" sz="8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8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2.fusion</a:t>
            </a:r>
            <a:endParaRPr lang="th-TH" sz="8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0" y="0"/>
            <a:ext cx="2285984" cy="337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71438" y="-24"/>
            <a:ext cx="1857356" cy="2643182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85852" y="1857364"/>
            <a:ext cx="7658123" cy="4643470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จังหวะของบทกวีเล่มนี้เป็นจังหวะเสียงที่ปรุงใหม่ผสมผสานแบบ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fusion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แต่ละวรรคในหนึ่งบทมีหลายจังหวะ มีตั้งแต่จังหวะกลอนหก กลอนเจ็ด กลอนแปด กลอนเก้า  บางวรรคมีลักษณะคร่อมคำคร่อมจังหวะ  บางวรรคอ่านเหมือนร้อยแก้วธรรมดา  เป็นจังหวะเสียงที่ไม่คุ้นเคยใน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ความคุ้นเคย  นอกจากนี้ 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บทกวีหนึ่งบทมักจบลงด้วยกลอนบทครึ่ง คือ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วรรค 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0" y="1"/>
            <a:ext cx="1785918" cy="278605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57290" y="2285992"/>
            <a:ext cx="7586685" cy="4000528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ถามว่าผู้แต่งไม่รู้หรือว่าเขาแต่งคร่อมคำคร่อมจังหวะ เขาทำให้จังหวะกลอนผิดจาก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ขนบ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กลอนบทครึ่ง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เขา ไม่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แต่งกัน  คิดว่าผู้แต่งรู้ และผู้แต่งตั้งใจ เพราะผู้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แต่ง  ทำ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อย่างสม่ำเสมอทั้งเล่ม  เช่นนี้ถือเป็นศิลปะการทำให้แปลก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Defamiliarization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คือตั้งใจสร้างความ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ไม่</a:t>
            </a:r>
            <a:br>
              <a:rPr lang="th-TH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คุ้นเคย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ในความคุ้นเคย  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0" y="1"/>
            <a:ext cx="1785918" cy="278605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1928802"/>
            <a:ext cx="7586685" cy="2857520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จังหวะ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กลอนที่แปลกเช่นนี้ส่งผลทางวรรณศิลป์อย่างไร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สร้างความฉงนฉงาย กระตุกกระตุ้นให้ผู้อ่านต้องสะดุดหยุด  ไม่เลื่อนไหลไปตามลีลากลอนที่เคยคุ้น เพื่อให้ถอยตัวเองออกมาครุ่นคิดพินิจนึก 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0.gstatic.com/images?q=tbn:ANd9GcTalvu3aa3SNBPawMyhO2SWB56-SIdKtSuQBhAfmhWwvZyqiLt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445" t="4761" r="23852"/>
          <a:stretch>
            <a:fillRect/>
          </a:stretch>
        </p:blipFill>
        <p:spPr bwMode="auto">
          <a:xfrm>
            <a:off x="0" y="1"/>
            <a:ext cx="1785918" cy="278605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480" y="1928802"/>
            <a:ext cx="7086619" cy="3357586"/>
          </a:xfrm>
          <a:solidFill>
            <a:schemeClr val="bg1"/>
          </a:solidFill>
        </p:spPr>
        <p:txBody>
          <a:bodyPr/>
          <a:lstStyle/>
          <a:p>
            <a:pPr algn="thaiDist"/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2)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จังหวะเสียงที่หลากหลายในกลอนแต่ละ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บท</a:t>
            </a:r>
            <a:br>
              <a:rPr lang="th-TH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อาจ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ถือเป็นภาพสะท้อนหรือภาพแทนของเสียงผู้คนอันหลากหลาย ทั้งแตกแยก ทั้งแตกต่างทางมิติสังคม มิติวัฒนธรรม ซึ่งขับเคี่ยวกันใน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สังคม       ร่วม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สมัย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ปัจจุบัน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๒๕๒๘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๒๕๒๙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๒๕๓๐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48130" name="Picture 7" descr="http://www.nukul.ac.th/~library/srybook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8" descr="http://www.swp.ac.th/ulib/swp_Library/picter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845672"/>
            <a:ext cx="1714512" cy="236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9" descr="http://4.bp.blogspot.com/-tDZxEDBAALc/TaV-FmlMXGI/AAAAAAAAChg/f9zU4lLqkec/s640/188732_196872197013449_100000720106434_595539_768563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844249"/>
            <a:ext cx="1571636" cy="237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๒๕๓๑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๒๕๓๒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๒๕๓๓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49154" name="Picture 10" descr="http://noknoi.com/magazine/pics/series_no_1811_2_14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1" descr="http://www.bangkokbookclub.com/shop/b/bangkokbookclub/img-lib/spd_200505239584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857364"/>
            <a:ext cx="17394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2" descr="http://www.sabuyjaishop.com/shop/mixxbook/images/o2bbv0451yijremu4gfn2732011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857364"/>
            <a:ext cx="15966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๒๕๓๔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๒๕๓๕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๒๕๓๖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50178" name="il_fi" descr="1201589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il_fi" descr="spd_2011052560640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85926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il_fi" descr="spd_20100321200630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785926"/>
            <a:ext cx="15975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๒๕๓๗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๒๕๓๘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๒๕๓๙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51202" name="il_fi" descr="%E0%B9%80%E0%B8%A7%E0%B8%A5%E0%B8%B2_(%E0%B8%8A%E0%B8%B2%E0%B8%95%E0%B8%B4_%E0%B8%81%E0%B8%AD%E0%B8%9A%E0%B8%88%E0%B8%B4%E0%B8%95%E0%B8%95%E0%B8%B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17779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il_fi" descr="old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85926"/>
            <a:ext cx="174924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il_fi" descr="spd_20060814112517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85926"/>
            <a:ext cx="180998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๒๕๔๐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๒๕๔๑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๒๕๔๒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52226" name="il_fi" descr="spd_20050523105837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il_fi" descr="gD2ClDWMon34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85926"/>
            <a:ext cx="1785950" cy="249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FYyEAEbMon348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857364"/>
            <a:ext cx="179906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567</TotalTime>
  <Words>666</Words>
  <Application>Microsoft Office PowerPoint</Application>
  <PresentationFormat>นำเสนอทางหน้าจอ (4:3)</PresentationFormat>
  <Paragraphs>117</Paragraphs>
  <Slides>46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7" baseType="lpstr">
      <vt:lpstr>Blends</vt:lpstr>
      <vt:lpstr>แนวทางการประเมินคุณค่าทางงานศิลปะ : กรณีศึกษารางวัลวรรณกรรมซีไรต์</vt:lpstr>
      <vt:lpstr>ประเด็น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การตัดสินรางวัลวรรณกรรม เป็นกิจกรรมหนึ่งของการวิจารณ์</vt:lpstr>
      <vt:lpstr> - ได้อ่านหนังสือ  - เก็บข้อมูลเกี่ยวกับด้านวรรณกรรมปัจจุบัน</vt:lpstr>
      <vt:lpstr>รางวัลวรรณกรรมสร้างสรรค์ยอดเยี่ยมแห่งอาเซียน ประจำประเทศไทย (ซีไรต์)</vt:lpstr>
      <vt:lpstr>ภาพนิ่ง 18</vt:lpstr>
      <vt:lpstr>คณะกรรมการมี 2 ชุด   ชุดละ 7 คน ทั้งหมด 13 คน</vt:lpstr>
      <vt:lpstr>๑.กรรมการควรหลากหลายหรือไม่ ๒.กรรมการเป็นนักอ่านทั่วไปได้หรือไม่ ๓.กรรมการต้องเป็นนักวิจารณ์ / นักวิชาการทางวรรณคดีหรือวรรณกรรมหรือไม่ </vt:lpstr>
      <vt:lpstr>การตัดสินรางวัลเป็นรสนิยม ของกรรมการตัดสินแต่ละคน แต่ก็มีลักษณะอัตวิสัยร่วม </vt:lpstr>
      <vt:lpstr>       การตัดสินรางวัลเป็นการเลือกหนังสือที่ดีที่สุดในจำนวนที่ส่งเข้ามาแต่ละครั้ง</vt:lpstr>
      <vt:lpstr>  ความคิดริเริ่มสร้างสรรค์ คุณค่าด้านเนื้อหาสร้างสรรค์สังคม คุณค่าด้านวรรณศิลป์</vt:lpstr>
      <vt:lpstr>คำถาม ???</vt:lpstr>
      <vt:lpstr>การตัดสินเชิงประเมินค่า</vt:lpstr>
      <vt:lpstr>ผลการพิจารณาคัดเลือกนวนิยายรางวัลซีไรต์ ประจำปี  ๒๕๔๙</vt:lpstr>
      <vt:lpstr>ผลการพิจารณาคัดเลือกนวนิยายรางวัลซีไรต์ ประจำปี  ๒๕๕๑</vt:lpstr>
      <vt:lpstr>ผลการพิจารณาคัดเลือกนวนิยายรางวัลซีไรต์ ประจำปี  ๒๕๕๔</vt:lpstr>
      <vt:lpstr>ผลการพิจารณาคัดเลือกนวนิยายรางวัลซีไรต์ ประจำปี  ๒๕๕๑</vt:lpstr>
      <vt:lpstr>ภาพนิ่ง 30</vt:lpstr>
      <vt:lpstr>นวนิยายเรื่อง ลับแล, แก่งคอย   ของอุทิศ เหมะมูล เสนอมิติอันซับซ้อนของตัวตนมนุษย์ที่แยกไม่ออกจากรากเหง้า  ชาติพันธุ์ ชุมชน  ความเชื่อ และ    เรื่องเล่า    ผู้เขียนเล่าเรื่องชีวิตมนุษย์ที่ต้องเผชิญความคาดหวังซึ่งไม่อาจต้านทานได้และพยายาม  ดิ้นรนหาทางออก </vt:lpstr>
      <vt:lpstr> ผู้เขียนใช้กลวิธีการเล่าเรื่องอันแยบยล สร้าง         ตัวละครที่มีเลือดเนื้อและอารมณ์ราวกับมีตัวตนจริง สร้างฉากและบรรยากาศได้อย่างมีชีวิตชีวา  และใช้ภาษาที่เรียบง่ายแต่ทรงพลัง  แสดงจินตภาพกระจ่างและงดงาม  </vt:lpstr>
      <vt:lpstr>เราหลงลืมอะไรบางอย่าง  เป็นงานเขียนสะท้อนภาพชีวิตและสังคมในยุคที่โลกกำลังเปลี่ยนแปลง  ผู้เขียนชี้ให้เห็นว่าสังคมปัจจุบัน มนุษย์มีความขัดแย้ง ต่อสู้ และแข่งขันกันทั้งทางการเมือง สังคม และวัฒนธรรม มนุษย์เปลี่ยนไปตามโลกโดยรู้ตัวและไม่รู้ตัว  จากความละเมียดละไมไปสู่ความหยาบกระด้าง จากคนที่มีน้ำใจไมตรีไปสู่คนเพิกเฉยเย็นชา  จากสังคมเรียบง่ายไปสู่สังคมที่ซับซ้อนขึ้น</vt:lpstr>
      <vt:lpstr>ในสภาพดังกล่าวมนุษย์จึงตกอยู่ในวังวนแห่งความสับสน  แปลกแยก  และหวาดระแวง  เราหลงลืมอะไรบางอย่าง ซึ่งเป็นชื่อเรื่องจึงเป็นแกนกลางที่โยงเรื่องทั้งหมดเข้าด้วยกัน ทำให้ฉุกคิดว่า เราหลงลืม “อะไร” บางอย่างในชีวิตไปหรือไม่</vt:lpstr>
      <vt:lpstr>  ผู้เขียนใช้กลวิธีการเล่าเรื่องที่มีพลัง  ผ่านการใช้ภาพเปรียบและการสร้างเรื่องที่มีเสน่ห์  ชวนให้ผู้อ่านติดตาม ครุ่นคำนึง   และท้ายสุดก็ยังคงความ ฉงน   ท้าทายให้ตีความได้หลายนัย   </vt:lpstr>
      <vt:lpstr>หัวใจห้องที่ห้า นำเสนอเรื่องเล่าโดยจำลองวิวัฒนาการของมนุษย์ตั้งแต่ยุคโบราณก่อนประวัติศาสตร์ การตั้งชุมชนสังคมร่วมสมัย โดยเฉพาะอย่างยิ่งสังคมเมือง ซึ่งประกอบไปด้วย คนไร้บ้าน คนพลัดถิ่น คนกลุ่มน้อย โดยเชื่อมโยงเรื่องเล่าในอดีตกับวิถีชีวิตในปัจจุบัน ซึ่งล้วนระทมทุกข์ นำเสนอการปะทะสังสรรค์ท่ามกลางความหลากหลายทางวัฒนธรรม</vt:lpstr>
      <vt:lpstr>  ผู้แต่งมองโลกและปรากฏการณ์ด้วยมุมมองที่ย้อนแย้ง ในภาคแรก "หัวใจห้องที่ห้า" และภาคหลัง  "นิทานเดินทาง" ภาพคู่ขนานของการว่ายวนต่อสู้ดิ้นรนของมนุษย์ ท่วงทำนองการประพันธ์ใช้ฉันทลักษณ์ที่หลากหลาย และมีลีลาเฉพาะตน</vt:lpstr>
      <vt:lpstr>  ความโดดเด่นอันเป็นคุณค่าสำคัญของกวีนิพนธ์เล่มนี้ซึ่งจะมองข้ามไปไม่ได้เลยก็คือ การจินตภาพอันงดงามภายใต้ฉันทลักษณ์เรียบง่าย ให้ปรากฏอยู่ภายใน           จิตวิญญาณของผู้เขียนส่งมายังผู้อ่าน</vt:lpstr>
      <vt:lpstr>   ทุกขณะที่ชำแรกสายตาลงสู่รายละเอียดของเนื้อหาให้รู้สึกมีความสุข เบิกบาน คล้อยตามวรรณศิลป์ที่งดงาม สร้างสรรค์  ไม่ว่าจะเป็นน้ำเสียง จังหวะ ลีลา และตัวอักษรที่เบาสบายแต่ลึกซึ้งในทุกอณูวลี สามารถสนองคุณค่าทางสุนทรียะได้อย่างสมบูรณ์</vt:lpstr>
      <vt:lpstr>  บางขณะของฉันทลักษณ์แสดงความอ่อนโยน  บางขณะราวปรากฏซุ้มเสียงของสายฝนพรำฉ่ำชื่นกระทบหลังคาส่งมาบาดลึกคลี่ขั้วหัวใจให้ไหวเต้นตาม  บางขณะอ่อนโยนอ่อนไหวดุจสายหมอกยามอรุณรุ่งของเหมันต ฤดู  บางขณะมีความเข้มข้นทางอารมณ์ที่เป็นเอกภาพ</vt:lpstr>
      <vt:lpstr>ภาพนิ่ง 41</vt:lpstr>
      <vt:lpstr>1.parallel &amp; paradox  2.fusion</vt:lpstr>
      <vt:lpstr>จังหวะของบทกวีเล่มนี้เป็นจังหวะเสียงที่ปรุงใหม่ผสมผสานแบบ fusion แต่ละวรรคในหนึ่งบทมีหลายจังหวะ มีตั้งแต่จังหวะกลอนหก กลอนเจ็ด กลอนแปด กลอนเก้า  บางวรรคมีลักษณะคร่อมคำคร่อมจังหวะ  บางวรรคอ่านเหมือนร้อยแก้วธรรมดา  เป็นจังหวะเสียงที่ไม่คุ้นเคยในความคุ้นเคย  นอกจากนี้  บทกวีหนึ่งบทมักจบลงด้วยกลอนบทครึ่ง คือ 6 วรรค </vt:lpstr>
      <vt:lpstr> ถามว่าผู้แต่งไม่รู้หรือว่าเขาแต่งคร่อมคำคร่อมจังหวะ เขาทำให้จังหวะกลอนผิดจากขนบ  กลอนบทครึ่งเขา ไม่แต่งกัน  คิดว่าผู้แต่งรู้ และผู้แต่งตั้งใจ เพราะผู้แต่ง  ทำอย่างสม่ำเสมอทั้งเล่ม  เช่นนี้ถือเป็นศิลปะการทำให้แปลก (Defamiliarization) คือตั้งใจสร้างความไม่ คุ้นเคยในความคุ้นเคย  </vt:lpstr>
      <vt:lpstr> จังหวะกลอนที่แปลกเช่นนี้ส่งผลทางวรรณศิลป์อย่างไร 1) สร้างความฉงนฉงาย กระตุกกระตุ้นให้ผู้อ่านต้องสะดุดหยุด  ไม่เลื่อนไหลไปตามลีลากลอนที่เคยคุ้น เพื่อให้ถอยตัวเองออกมาครุ่นคิดพินิจนึก </vt:lpstr>
      <vt:lpstr>  2) จังหวะเสียงที่หลากหลายในกลอนแต่ละบท อาจถือเป็นภาพสะท้อนหรือภาพแทนของเสียงผู้คนอันหลากหลาย ทั้งแตกแยก ทั้งแตกต่างทางมิติสังคม มิติวัฒนธรรม ซึ่งขับเคี่ยวกันในสังคม       ร่วมสมัยปัจจุบัน</vt:lpstr>
    </vt:vector>
  </TitlesOfParts>
  <Company>Dark God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ประสบการณ์การเป็นกรรมการ  ตัดสินรางวัลวรรณกรรม</dc:title>
  <dc:creator>Hackology.</dc:creator>
  <cp:lastModifiedBy>Windows User</cp:lastModifiedBy>
  <cp:revision>61</cp:revision>
  <dcterms:created xsi:type="dcterms:W3CDTF">2007-07-15T16:48:44Z</dcterms:created>
  <dcterms:modified xsi:type="dcterms:W3CDTF">2013-11-02T04:13:19Z</dcterms:modified>
</cp:coreProperties>
</file>