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66" r:id="rId4"/>
    <p:sldId id="258" r:id="rId5"/>
    <p:sldId id="261" r:id="rId6"/>
    <p:sldId id="259" r:id="rId7"/>
    <p:sldId id="265" r:id="rId8"/>
    <p:sldId id="260" r:id="rId9"/>
    <p:sldId id="262" r:id="rId10"/>
    <p:sldId id="263" r:id="rId11"/>
    <p:sldId id="264" r:id="rId12"/>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1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ภาพนิ่งชื่อเรื่อง">
    <p:bg>
      <p:bgRef idx="1002">
        <a:schemeClr val="bg2"/>
      </p:bgRef>
    </p:bg>
    <p:spTree>
      <p:nvGrpSpPr>
        <p:cNvPr id="1" name=""/>
        <p:cNvGrpSpPr/>
        <p:nvPr/>
      </p:nvGrpSpPr>
      <p:grpSpPr>
        <a:xfrm>
          <a:off x="0" y="0"/>
          <a:ext cx="0" cy="0"/>
          <a:chOff x="0" y="0"/>
          <a:chExt cx="0" cy="0"/>
        </a:xfrm>
      </p:grpSpPr>
      <p:sp>
        <p:nvSpPr>
          <p:cNvPr id="7" name="รูปแบบอิสระ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รูปแบบอิสระ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ชื่อเรื่อง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h-TH" smtClean="0"/>
              <a:t>คลิกเพื่อแก้ไขลักษณะชื่อเรื่องต้นแบบ</a:t>
            </a:r>
            <a:endParaRPr kumimoji="0" lang="en-US"/>
          </a:p>
        </p:txBody>
      </p:sp>
      <p:sp>
        <p:nvSpPr>
          <p:cNvPr id="17" name="ชื่อเรื่องรอง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h-TH" smtClean="0"/>
              <a:t>คลิกเพื่อแก้ไขลักษณะชื่อเรื่องรองต้นแบบ</a:t>
            </a:r>
            <a:endParaRPr kumimoji="0" lang="en-US"/>
          </a:p>
        </p:txBody>
      </p:sp>
      <p:sp>
        <p:nvSpPr>
          <p:cNvPr id="30" name="ตัวยึดวันที่ 29"/>
          <p:cNvSpPr>
            <a:spLocks noGrp="1"/>
          </p:cNvSpPr>
          <p:nvPr>
            <p:ph type="dt" sz="half" idx="10"/>
          </p:nvPr>
        </p:nvSpPr>
        <p:spPr/>
        <p:txBody>
          <a:bodyPr/>
          <a:lstStyle/>
          <a:p>
            <a:fld id="{5818EB66-6229-4540-8B6A-D2A42A828FA6}" type="datetimeFigureOut">
              <a:rPr lang="en-US" smtClean="0"/>
              <a:pPr/>
              <a:t>11/5/2013</a:t>
            </a:fld>
            <a:endParaRPr lang="en-US"/>
          </a:p>
        </p:txBody>
      </p:sp>
      <p:sp>
        <p:nvSpPr>
          <p:cNvPr id="19" name="ตัวยึดท้ายกระดาษ 18"/>
          <p:cNvSpPr>
            <a:spLocks noGrp="1"/>
          </p:cNvSpPr>
          <p:nvPr>
            <p:ph type="ftr" sz="quarter" idx="11"/>
          </p:nvPr>
        </p:nvSpPr>
        <p:spPr/>
        <p:txBody>
          <a:bodyPr/>
          <a:lstStyle/>
          <a:p>
            <a:endParaRPr lang="en-US"/>
          </a:p>
        </p:txBody>
      </p:sp>
      <p:sp>
        <p:nvSpPr>
          <p:cNvPr id="27" name="ตัวยึดหมายเลขภาพนิ่ง 26"/>
          <p:cNvSpPr>
            <a:spLocks noGrp="1"/>
          </p:cNvSpPr>
          <p:nvPr>
            <p:ph type="sldNum" sz="quarter" idx="12"/>
          </p:nvPr>
        </p:nvSpPr>
        <p:spPr/>
        <p:txBody>
          <a:bodyPr/>
          <a:lstStyle/>
          <a:p>
            <a:fld id="{F383ABAC-BC38-403B-8D40-5A347FDC31E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kumimoji="0" lang="th-TH" smtClean="0"/>
              <a:t>คลิกเพื่อแก้ไขลักษณะชื่อเรื่องต้นแบบ</a:t>
            </a:r>
            <a:endParaRPr kumimoji="0" lang="en-US"/>
          </a:p>
        </p:txBody>
      </p:sp>
      <p:sp>
        <p:nvSpPr>
          <p:cNvPr id="3" name="ตัวยึดข้อความแนวตั้ง 2"/>
          <p:cNvSpPr>
            <a:spLocks noGrp="1"/>
          </p:cNvSpPr>
          <p:nvPr>
            <p:ph type="body" orient="vert" idx="1"/>
          </p:nvPr>
        </p:nvSpPr>
        <p:spPr/>
        <p:txBody>
          <a:bodyPr vert="eaVert"/>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วันที่ 3"/>
          <p:cNvSpPr>
            <a:spLocks noGrp="1"/>
          </p:cNvSpPr>
          <p:nvPr>
            <p:ph type="dt" sz="half" idx="10"/>
          </p:nvPr>
        </p:nvSpPr>
        <p:spPr/>
        <p:txBody>
          <a:bodyPr/>
          <a:lstStyle/>
          <a:p>
            <a:fld id="{5818EB66-6229-4540-8B6A-D2A42A828FA6}" type="datetimeFigureOut">
              <a:rPr lang="en-US" smtClean="0"/>
              <a:pPr/>
              <a:t>11/5/2013</a:t>
            </a:fld>
            <a:endParaRPr lang="en-US"/>
          </a:p>
        </p:txBody>
      </p:sp>
      <p:sp>
        <p:nvSpPr>
          <p:cNvPr id="5" name="ตัวยึดท้ายกระดาษ 4"/>
          <p:cNvSpPr>
            <a:spLocks noGrp="1"/>
          </p:cNvSpPr>
          <p:nvPr>
            <p:ph type="ftr" sz="quarter" idx="11"/>
          </p:nvPr>
        </p:nvSpPr>
        <p:spPr/>
        <p:txBody>
          <a:bodyPr/>
          <a:lstStyle/>
          <a:p>
            <a:endParaRPr lang="en-US"/>
          </a:p>
        </p:txBody>
      </p:sp>
      <p:sp>
        <p:nvSpPr>
          <p:cNvPr id="6" name="ตัวยึดหมายเลขภาพนิ่ง 5"/>
          <p:cNvSpPr>
            <a:spLocks noGrp="1"/>
          </p:cNvSpPr>
          <p:nvPr>
            <p:ph type="sldNum" sz="quarter" idx="12"/>
          </p:nvPr>
        </p:nvSpPr>
        <p:spPr/>
        <p:txBody>
          <a:bodyPr/>
          <a:lstStyle/>
          <a:p>
            <a:fld id="{F383ABAC-BC38-403B-8D40-5A347FDC31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6629400" y="274638"/>
            <a:ext cx="2057400" cy="5851525"/>
          </a:xfrm>
        </p:spPr>
        <p:txBody>
          <a:bodyPr vert="eaVert"/>
          <a:lstStyle/>
          <a:p>
            <a:r>
              <a:rPr kumimoji="0" lang="th-TH" smtClean="0"/>
              <a:t>คลิกเพื่อแก้ไขลักษณะชื่อเรื่องต้นแบบ</a:t>
            </a:r>
            <a:endParaRPr kumimoji="0" lang="en-US"/>
          </a:p>
        </p:txBody>
      </p:sp>
      <p:sp>
        <p:nvSpPr>
          <p:cNvPr id="3" name="ตัวยึดข้อความแนวตั้ง 2"/>
          <p:cNvSpPr>
            <a:spLocks noGrp="1"/>
          </p:cNvSpPr>
          <p:nvPr>
            <p:ph type="body" orient="vert" idx="1"/>
          </p:nvPr>
        </p:nvSpPr>
        <p:spPr>
          <a:xfrm>
            <a:off x="457200" y="274638"/>
            <a:ext cx="6019800" cy="5851525"/>
          </a:xfrm>
        </p:spPr>
        <p:txBody>
          <a:bodyPr vert="eaVert"/>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วันที่ 3"/>
          <p:cNvSpPr>
            <a:spLocks noGrp="1"/>
          </p:cNvSpPr>
          <p:nvPr>
            <p:ph type="dt" sz="half" idx="10"/>
          </p:nvPr>
        </p:nvSpPr>
        <p:spPr/>
        <p:txBody>
          <a:bodyPr/>
          <a:lstStyle/>
          <a:p>
            <a:fld id="{5818EB66-6229-4540-8B6A-D2A42A828FA6}" type="datetimeFigureOut">
              <a:rPr lang="en-US" smtClean="0"/>
              <a:pPr/>
              <a:t>11/5/2013</a:t>
            </a:fld>
            <a:endParaRPr lang="en-US"/>
          </a:p>
        </p:txBody>
      </p:sp>
      <p:sp>
        <p:nvSpPr>
          <p:cNvPr id="5" name="ตัวยึดท้ายกระดาษ 4"/>
          <p:cNvSpPr>
            <a:spLocks noGrp="1"/>
          </p:cNvSpPr>
          <p:nvPr>
            <p:ph type="ftr" sz="quarter" idx="11"/>
          </p:nvPr>
        </p:nvSpPr>
        <p:spPr/>
        <p:txBody>
          <a:bodyPr/>
          <a:lstStyle/>
          <a:p>
            <a:endParaRPr lang="en-US"/>
          </a:p>
        </p:txBody>
      </p:sp>
      <p:sp>
        <p:nvSpPr>
          <p:cNvPr id="6" name="ตัวยึดหมายเลขภาพนิ่ง 5"/>
          <p:cNvSpPr>
            <a:spLocks noGrp="1"/>
          </p:cNvSpPr>
          <p:nvPr>
            <p:ph type="sldNum" sz="quarter" idx="12"/>
          </p:nvPr>
        </p:nvSpPr>
        <p:spPr/>
        <p:txBody>
          <a:bodyPr/>
          <a:lstStyle/>
          <a:p>
            <a:fld id="{F383ABAC-BC38-403B-8D40-5A347FDC31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lvl1pPr algn="l">
              <a:defRPr/>
            </a:lvl1pPr>
          </a:lstStyle>
          <a:p>
            <a:r>
              <a:rPr kumimoji="0" lang="th-TH" smtClean="0"/>
              <a:t>คลิกเพื่อแก้ไขลักษณะชื่อเรื่องต้นแบบ</a:t>
            </a:r>
            <a:endParaRPr kumimoji="0" lang="en-US"/>
          </a:p>
        </p:txBody>
      </p:sp>
      <p:sp>
        <p:nvSpPr>
          <p:cNvPr id="3" name="ตัวยึดเนื้อหา 2"/>
          <p:cNvSpPr>
            <a:spLocks noGrp="1"/>
          </p:cNvSpPr>
          <p:nvPr>
            <p:ph idx="1"/>
          </p:nvPr>
        </p:nvSpPr>
        <p:spPr/>
        <p:txBody>
          <a:body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วันที่ 3"/>
          <p:cNvSpPr>
            <a:spLocks noGrp="1"/>
          </p:cNvSpPr>
          <p:nvPr>
            <p:ph type="dt" sz="half" idx="10"/>
          </p:nvPr>
        </p:nvSpPr>
        <p:spPr/>
        <p:txBody>
          <a:bodyPr/>
          <a:lstStyle/>
          <a:p>
            <a:fld id="{5818EB66-6229-4540-8B6A-D2A42A828FA6}" type="datetimeFigureOut">
              <a:rPr lang="en-US" smtClean="0"/>
              <a:pPr/>
              <a:t>11/5/2013</a:t>
            </a:fld>
            <a:endParaRPr lang="en-US"/>
          </a:p>
        </p:txBody>
      </p:sp>
      <p:sp>
        <p:nvSpPr>
          <p:cNvPr id="5" name="ตัวยึดท้ายกระดาษ 4"/>
          <p:cNvSpPr>
            <a:spLocks noGrp="1"/>
          </p:cNvSpPr>
          <p:nvPr>
            <p:ph type="ftr" sz="quarter" idx="11"/>
          </p:nvPr>
        </p:nvSpPr>
        <p:spPr/>
        <p:txBody>
          <a:bodyPr/>
          <a:lstStyle/>
          <a:p>
            <a:endParaRPr lang="en-US"/>
          </a:p>
        </p:txBody>
      </p:sp>
      <p:sp>
        <p:nvSpPr>
          <p:cNvPr id="6" name="ตัวยึดหมายเลขภาพนิ่ง 5"/>
          <p:cNvSpPr>
            <a:spLocks noGrp="1"/>
          </p:cNvSpPr>
          <p:nvPr>
            <p:ph type="sldNum" sz="quarter" idx="12"/>
          </p:nvPr>
        </p:nvSpPr>
        <p:spPr/>
        <p:txBody>
          <a:bodyPr/>
          <a:lstStyle/>
          <a:p>
            <a:fld id="{F383ABAC-BC38-403B-8D40-5A347FDC31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ส่วนหัวของส่วน">
    <p:bg>
      <p:bgRef idx="1002">
        <a:schemeClr val="bg2"/>
      </p:bgRef>
    </p:bg>
    <p:spTree>
      <p:nvGrpSpPr>
        <p:cNvPr id="1" name=""/>
        <p:cNvGrpSpPr/>
        <p:nvPr/>
      </p:nvGrpSpPr>
      <p:grpSpPr>
        <a:xfrm>
          <a:off x="0" y="0"/>
          <a:ext cx="0" cy="0"/>
          <a:chOff x="0" y="0"/>
          <a:chExt cx="0" cy="0"/>
        </a:xfrm>
      </p:grpSpPr>
      <p:sp>
        <p:nvSpPr>
          <p:cNvPr id="7" name="รูปแบบอิสระ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รูปแบบอิสระ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ชื่อเรื่อง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h-TH" smtClean="0"/>
              <a:t>คลิกเพื่อแก้ไขลักษณะชื่อเรื่องต้นแบบ</a:t>
            </a:r>
            <a:endParaRPr kumimoji="0" lang="en-US"/>
          </a:p>
        </p:txBody>
      </p:sp>
      <p:sp>
        <p:nvSpPr>
          <p:cNvPr id="3" name="ตัวยึดข้อความ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h-TH" smtClean="0"/>
              <a:t>คลิกเพื่อแก้ไขลักษณะของข้อความต้นแบบ</a:t>
            </a:r>
          </a:p>
        </p:txBody>
      </p:sp>
      <p:sp>
        <p:nvSpPr>
          <p:cNvPr id="4" name="ตัวยึดวันที่ 3"/>
          <p:cNvSpPr>
            <a:spLocks noGrp="1"/>
          </p:cNvSpPr>
          <p:nvPr>
            <p:ph type="dt" sz="half" idx="10"/>
          </p:nvPr>
        </p:nvSpPr>
        <p:spPr/>
        <p:txBody>
          <a:bodyPr/>
          <a:lstStyle/>
          <a:p>
            <a:fld id="{5818EB66-6229-4540-8B6A-D2A42A828FA6}" type="datetimeFigureOut">
              <a:rPr lang="en-US" smtClean="0"/>
              <a:pPr/>
              <a:t>11/5/2013</a:t>
            </a:fld>
            <a:endParaRPr lang="en-US"/>
          </a:p>
        </p:txBody>
      </p:sp>
      <p:sp>
        <p:nvSpPr>
          <p:cNvPr id="5" name="ตัวยึดท้ายกระดาษ 4"/>
          <p:cNvSpPr>
            <a:spLocks noGrp="1"/>
          </p:cNvSpPr>
          <p:nvPr>
            <p:ph type="ftr" sz="quarter" idx="11"/>
          </p:nvPr>
        </p:nvSpPr>
        <p:spPr/>
        <p:txBody>
          <a:bodyPr/>
          <a:lstStyle/>
          <a:p>
            <a:endParaRPr lang="en-US"/>
          </a:p>
        </p:txBody>
      </p:sp>
      <p:sp>
        <p:nvSpPr>
          <p:cNvPr id="6" name="ตัวยึดหมายเลขภาพนิ่ง 5"/>
          <p:cNvSpPr>
            <a:spLocks noGrp="1"/>
          </p:cNvSpPr>
          <p:nvPr>
            <p:ph type="sldNum" sz="quarter" idx="12"/>
          </p:nvPr>
        </p:nvSpPr>
        <p:spPr/>
        <p:txBody>
          <a:bodyPr/>
          <a:lstStyle/>
          <a:p>
            <a:fld id="{F383ABAC-BC38-403B-8D40-5A347FDC31E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74638"/>
            <a:ext cx="7467600" cy="1143000"/>
          </a:xfrm>
        </p:spPr>
        <p:txBody>
          <a:bodyPr/>
          <a:lstStyle/>
          <a:p>
            <a:r>
              <a:rPr kumimoji="0" lang="th-TH" smtClean="0"/>
              <a:t>คลิกเพื่อแก้ไขลักษณะชื่อเรื่องต้นแบบ</a:t>
            </a:r>
            <a:endParaRPr kumimoji="0" lang="en-US"/>
          </a:p>
        </p:txBody>
      </p:sp>
      <p:sp>
        <p:nvSpPr>
          <p:cNvPr id="3" name="ตัวยึดเนื้อหา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เนื้อหา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5" name="ตัวยึดวันที่ 4"/>
          <p:cNvSpPr>
            <a:spLocks noGrp="1"/>
          </p:cNvSpPr>
          <p:nvPr>
            <p:ph type="dt" sz="half" idx="10"/>
          </p:nvPr>
        </p:nvSpPr>
        <p:spPr/>
        <p:txBody>
          <a:bodyPr/>
          <a:lstStyle/>
          <a:p>
            <a:fld id="{5818EB66-6229-4540-8B6A-D2A42A828FA6}" type="datetimeFigureOut">
              <a:rPr lang="en-US" smtClean="0"/>
              <a:pPr/>
              <a:t>11/5/2013</a:t>
            </a:fld>
            <a:endParaRPr lang="en-US"/>
          </a:p>
        </p:txBody>
      </p:sp>
      <p:sp>
        <p:nvSpPr>
          <p:cNvPr id="6" name="ตัวยึดท้ายกระดาษ 5"/>
          <p:cNvSpPr>
            <a:spLocks noGrp="1"/>
          </p:cNvSpPr>
          <p:nvPr>
            <p:ph type="ftr" sz="quarter" idx="11"/>
          </p:nvPr>
        </p:nvSpPr>
        <p:spPr/>
        <p:txBody>
          <a:bodyPr/>
          <a:lstStyle/>
          <a:p>
            <a:endParaRPr lang="en-US"/>
          </a:p>
        </p:txBody>
      </p:sp>
      <p:sp>
        <p:nvSpPr>
          <p:cNvPr id="7" name="ตัวยึดหมายเลขภาพนิ่ง 6"/>
          <p:cNvSpPr>
            <a:spLocks noGrp="1"/>
          </p:cNvSpPr>
          <p:nvPr>
            <p:ph type="sldNum" sz="quarter" idx="12"/>
          </p:nvPr>
        </p:nvSpPr>
        <p:spPr/>
        <p:txBody>
          <a:bodyPr/>
          <a:lstStyle/>
          <a:p>
            <a:fld id="{F383ABAC-BC38-403B-8D40-5A347FDC31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73050"/>
            <a:ext cx="8229600" cy="1143000"/>
          </a:xfrm>
        </p:spPr>
        <p:txBody>
          <a:bodyPr anchor="ctr"/>
          <a:lstStyle>
            <a:lvl1pPr>
              <a:defRPr/>
            </a:lvl1pPr>
          </a:lstStyle>
          <a:p>
            <a:r>
              <a:rPr kumimoji="0" lang="th-TH" smtClean="0"/>
              <a:t>คลิกเพื่อแก้ไขลักษณะชื่อเรื่องต้นแบบ</a:t>
            </a:r>
            <a:endParaRPr kumimoji="0" lang="en-US"/>
          </a:p>
        </p:txBody>
      </p:sp>
      <p:sp>
        <p:nvSpPr>
          <p:cNvPr id="3" name="ตัวยึดข้อความ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h-TH" smtClean="0"/>
              <a:t>คลิกเพื่อแก้ไขลักษณะของข้อความต้นแบบ</a:t>
            </a:r>
          </a:p>
        </p:txBody>
      </p:sp>
      <p:sp>
        <p:nvSpPr>
          <p:cNvPr id="4" name="ตัวยึดข้อความ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h-TH" smtClean="0"/>
              <a:t>คลิกเพื่อแก้ไขลักษณะของข้อความต้นแบบ</a:t>
            </a:r>
          </a:p>
        </p:txBody>
      </p:sp>
      <p:sp>
        <p:nvSpPr>
          <p:cNvPr id="5" name="ตัวยึดเนื้อหา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6" name="ตัวยึดเนื้อหา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7" name="ตัวยึดวันที่ 6"/>
          <p:cNvSpPr>
            <a:spLocks noGrp="1"/>
          </p:cNvSpPr>
          <p:nvPr>
            <p:ph type="dt" sz="half" idx="10"/>
          </p:nvPr>
        </p:nvSpPr>
        <p:spPr/>
        <p:txBody>
          <a:bodyPr/>
          <a:lstStyle/>
          <a:p>
            <a:fld id="{5818EB66-6229-4540-8B6A-D2A42A828FA6}" type="datetimeFigureOut">
              <a:rPr lang="en-US" smtClean="0"/>
              <a:pPr/>
              <a:t>11/5/2013</a:t>
            </a:fld>
            <a:endParaRPr lang="en-US"/>
          </a:p>
        </p:txBody>
      </p:sp>
      <p:sp>
        <p:nvSpPr>
          <p:cNvPr id="8" name="ตัวยึดท้ายกระดาษ 7"/>
          <p:cNvSpPr>
            <a:spLocks noGrp="1"/>
          </p:cNvSpPr>
          <p:nvPr>
            <p:ph type="ftr" sz="quarter" idx="11"/>
          </p:nvPr>
        </p:nvSpPr>
        <p:spPr/>
        <p:txBody>
          <a:bodyPr/>
          <a:lstStyle/>
          <a:p>
            <a:endParaRPr lang="en-US"/>
          </a:p>
        </p:txBody>
      </p:sp>
      <p:sp>
        <p:nvSpPr>
          <p:cNvPr id="9" name="ตัวยึดหมายเลขภาพนิ่ง 8"/>
          <p:cNvSpPr>
            <a:spLocks noGrp="1"/>
          </p:cNvSpPr>
          <p:nvPr>
            <p:ph type="sldNum" sz="quarter" idx="12"/>
          </p:nvPr>
        </p:nvSpPr>
        <p:spPr/>
        <p:txBody>
          <a:bodyPr/>
          <a:lstStyle/>
          <a:p>
            <a:fld id="{F383ABAC-BC38-403B-8D40-5A347FDC31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74320"/>
            <a:ext cx="7470648" cy="1143000"/>
          </a:xfrm>
        </p:spPr>
        <p:txBody>
          <a:bodyPr anchor="ctr"/>
          <a:lstStyle>
            <a:lvl1pPr algn="l">
              <a:defRPr sz="4600"/>
            </a:lvl1pPr>
          </a:lstStyle>
          <a:p>
            <a:r>
              <a:rPr kumimoji="0" lang="th-TH" smtClean="0"/>
              <a:t>คลิกเพื่อแก้ไขลักษณะชื่อเรื่องต้นแบบ</a:t>
            </a:r>
            <a:endParaRPr kumimoji="0" lang="en-US"/>
          </a:p>
        </p:txBody>
      </p:sp>
      <p:sp>
        <p:nvSpPr>
          <p:cNvPr id="7" name="ตัวยึดวันที่ 6"/>
          <p:cNvSpPr>
            <a:spLocks noGrp="1"/>
          </p:cNvSpPr>
          <p:nvPr>
            <p:ph type="dt" sz="half" idx="10"/>
          </p:nvPr>
        </p:nvSpPr>
        <p:spPr/>
        <p:txBody>
          <a:bodyPr/>
          <a:lstStyle/>
          <a:p>
            <a:fld id="{5818EB66-6229-4540-8B6A-D2A42A828FA6}" type="datetimeFigureOut">
              <a:rPr lang="en-US" smtClean="0"/>
              <a:pPr/>
              <a:t>11/5/2013</a:t>
            </a:fld>
            <a:endParaRPr lang="en-US"/>
          </a:p>
        </p:txBody>
      </p:sp>
      <p:sp>
        <p:nvSpPr>
          <p:cNvPr id="8" name="ตัวยึดหมายเลขภาพนิ่ง 7"/>
          <p:cNvSpPr>
            <a:spLocks noGrp="1"/>
          </p:cNvSpPr>
          <p:nvPr>
            <p:ph type="sldNum" sz="quarter" idx="11"/>
          </p:nvPr>
        </p:nvSpPr>
        <p:spPr/>
        <p:txBody>
          <a:bodyPr/>
          <a:lstStyle/>
          <a:p>
            <a:fld id="{F383ABAC-BC38-403B-8D40-5A347FDC31EF}" type="slidenum">
              <a:rPr lang="en-US" smtClean="0"/>
              <a:pPr/>
              <a:t>‹#›</a:t>
            </a:fld>
            <a:endParaRPr lang="en-US"/>
          </a:p>
        </p:txBody>
      </p:sp>
      <p:sp>
        <p:nvSpPr>
          <p:cNvPr id="9" name="ตัวยึดท้ายกระดาษ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ยึดวันที่ 1"/>
          <p:cNvSpPr>
            <a:spLocks noGrp="1"/>
          </p:cNvSpPr>
          <p:nvPr>
            <p:ph type="dt" sz="half" idx="10"/>
          </p:nvPr>
        </p:nvSpPr>
        <p:spPr/>
        <p:txBody>
          <a:bodyPr/>
          <a:lstStyle/>
          <a:p>
            <a:fld id="{5818EB66-6229-4540-8B6A-D2A42A828FA6}" type="datetimeFigureOut">
              <a:rPr lang="en-US" smtClean="0"/>
              <a:pPr/>
              <a:t>11/5/2013</a:t>
            </a:fld>
            <a:endParaRPr lang="en-US"/>
          </a:p>
        </p:txBody>
      </p:sp>
      <p:sp>
        <p:nvSpPr>
          <p:cNvPr id="3" name="ตัวยึดท้ายกระดาษ 2"/>
          <p:cNvSpPr>
            <a:spLocks noGrp="1"/>
          </p:cNvSpPr>
          <p:nvPr>
            <p:ph type="ftr" sz="quarter" idx="11"/>
          </p:nvPr>
        </p:nvSpPr>
        <p:spPr/>
        <p:txBody>
          <a:bodyPr/>
          <a:lstStyle/>
          <a:p>
            <a:endParaRPr lang="en-US"/>
          </a:p>
        </p:txBody>
      </p:sp>
      <p:sp>
        <p:nvSpPr>
          <p:cNvPr id="4" name="ตัวยึดหมายเลขภาพนิ่ง 3"/>
          <p:cNvSpPr>
            <a:spLocks noGrp="1"/>
          </p:cNvSpPr>
          <p:nvPr>
            <p:ph type="sldNum" sz="quarter" idx="12"/>
          </p:nvPr>
        </p:nvSpPr>
        <p:spPr/>
        <p:txBody>
          <a:bodyPr/>
          <a:lstStyle/>
          <a:p>
            <a:fld id="{F383ABAC-BC38-403B-8D40-5A347FDC31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h-TH" smtClean="0"/>
              <a:t>คลิกเพื่อแก้ไขลักษณะชื่อเรื่องต้นแบบ</a:t>
            </a:r>
            <a:endParaRPr kumimoji="0" lang="en-US"/>
          </a:p>
        </p:txBody>
      </p:sp>
      <p:sp>
        <p:nvSpPr>
          <p:cNvPr id="3" name="ตัวยึดข้อความ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h-TH" smtClean="0"/>
              <a:t>คลิกเพื่อแก้ไขลักษณะของข้อความต้นแบบ</a:t>
            </a:r>
          </a:p>
        </p:txBody>
      </p:sp>
      <p:sp>
        <p:nvSpPr>
          <p:cNvPr id="4" name="ตัวยึดเนื้อหา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5" name="ตัวยึดวันที่ 4"/>
          <p:cNvSpPr>
            <a:spLocks noGrp="1"/>
          </p:cNvSpPr>
          <p:nvPr>
            <p:ph type="dt" sz="half" idx="10"/>
          </p:nvPr>
        </p:nvSpPr>
        <p:spPr/>
        <p:txBody>
          <a:bodyPr/>
          <a:lstStyle/>
          <a:p>
            <a:fld id="{5818EB66-6229-4540-8B6A-D2A42A828FA6}" type="datetimeFigureOut">
              <a:rPr lang="en-US" smtClean="0"/>
              <a:pPr/>
              <a:t>11/5/2013</a:t>
            </a:fld>
            <a:endParaRPr lang="en-US"/>
          </a:p>
        </p:txBody>
      </p:sp>
      <p:sp>
        <p:nvSpPr>
          <p:cNvPr id="6" name="ตัวยึดท้ายกระดาษ 5"/>
          <p:cNvSpPr>
            <a:spLocks noGrp="1"/>
          </p:cNvSpPr>
          <p:nvPr>
            <p:ph type="ftr" sz="quarter" idx="11"/>
          </p:nvPr>
        </p:nvSpPr>
        <p:spPr/>
        <p:txBody>
          <a:bodyPr/>
          <a:lstStyle/>
          <a:p>
            <a:endParaRPr lang="en-US"/>
          </a:p>
        </p:txBody>
      </p:sp>
      <p:sp>
        <p:nvSpPr>
          <p:cNvPr id="7" name="ตัวยึดหมายเลขภาพนิ่ง 6"/>
          <p:cNvSpPr>
            <a:spLocks noGrp="1"/>
          </p:cNvSpPr>
          <p:nvPr>
            <p:ph type="sldNum" sz="quarter" idx="12"/>
          </p:nvPr>
        </p:nvSpPr>
        <p:spPr>
          <a:xfrm>
            <a:off x="8156448" y="6422064"/>
            <a:ext cx="762000" cy="365125"/>
          </a:xfrm>
        </p:spPr>
        <p:txBody>
          <a:bodyPr/>
          <a:lstStyle/>
          <a:p>
            <a:fld id="{F383ABAC-BC38-403B-8D40-5A347FDC31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h-TH" smtClean="0"/>
              <a:t>คลิกเพื่อแก้ไขลักษณะชื่อเรื่องต้นแบบ</a:t>
            </a:r>
            <a:endParaRPr kumimoji="0" lang="en-US"/>
          </a:p>
        </p:txBody>
      </p:sp>
      <p:sp>
        <p:nvSpPr>
          <p:cNvPr id="3" name="ตัวยึดรูปภาพ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h-TH" smtClean="0"/>
              <a:t>คลิกไอคอนเพื่อเพิ่มรูปภาพ</a:t>
            </a:r>
            <a:endParaRPr kumimoji="0" lang="en-US" dirty="0"/>
          </a:p>
        </p:txBody>
      </p:sp>
      <p:sp>
        <p:nvSpPr>
          <p:cNvPr id="4" name="ตัวยึดข้อความ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h-TH" smtClean="0"/>
              <a:t>คลิกเพื่อแก้ไขลักษณะของข้อความต้นแบบ</a:t>
            </a:r>
          </a:p>
        </p:txBody>
      </p:sp>
      <p:sp>
        <p:nvSpPr>
          <p:cNvPr id="5" name="ตัวยึดวันที่ 4"/>
          <p:cNvSpPr>
            <a:spLocks noGrp="1"/>
          </p:cNvSpPr>
          <p:nvPr>
            <p:ph type="dt" sz="half" idx="10"/>
          </p:nvPr>
        </p:nvSpPr>
        <p:spPr>
          <a:xfrm>
            <a:off x="457200" y="6422064"/>
            <a:ext cx="2133600" cy="365125"/>
          </a:xfrm>
        </p:spPr>
        <p:txBody>
          <a:bodyPr/>
          <a:lstStyle/>
          <a:p>
            <a:fld id="{5818EB66-6229-4540-8B6A-D2A42A828FA6}" type="datetimeFigureOut">
              <a:rPr lang="en-US" smtClean="0"/>
              <a:pPr/>
              <a:t>11/5/2013</a:t>
            </a:fld>
            <a:endParaRPr lang="en-US"/>
          </a:p>
        </p:txBody>
      </p:sp>
      <p:sp>
        <p:nvSpPr>
          <p:cNvPr id="6" name="ตัวยึดท้ายกระดาษ 5"/>
          <p:cNvSpPr>
            <a:spLocks noGrp="1"/>
          </p:cNvSpPr>
          <p:nvPr>
            <p:ph type="ftr" sz="quarter" idx="11"/>
          </p:nvPr>
        </p:nvSpPr>
        <p:spPr/>
        <p:txBody>
          <a:bodyPr/>
          <a:lstStyle/>
          <a:p>
            <a:endParaRPr lang="en-US"/>
          </a:p>
        </p:txBody>
      </p:sp>
      <p:sp>
        <p:nvSpPr>
          <p:cNvPr id="7" name="ตัวยึดหมายเลขภาพนิ่ง 6"/>
          <p:cNvSpPr>
            <a:spLocks noGrp="1"/>
          </p:cNvSpPr>
          <p:nvPr>
            <p:ph type="sldNum" sz="quarter" idx="12"/>
          </p:nvPr>
        </p:nvSpPr>
        <p:spPr/>
        <p:txBody>
          <a:bodyPr/>
          <a:lstStyle/>
          <a:p>
            <a:fld id="{F383ABAC-BC38-403B-8D40-5A347FDC31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รูปแบบอิสระ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รูปแบบอิสระ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ตัวยึดชื่อเรื่อง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h-TH" smtClean="0"/>
              <a:t>คลิกเพื่อแก้ไขลักษณะชื่อเรื่องต้นแบบ</a:t>
            </a:r>
            <a:endParaRPr kumimoji="0" lang="en-US"/>
          </a:p>
        </p:txBody>
      </p:sp>
      <p:sp>
        <p:nvSpPr>
          <p:cNvPr id="30" name="ตัวยึดข้อความ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h-TH" smtClean="0"/>
              <a:t>คลิกเพื่อแก้ไขลักษณะของข้อความต้นแบบ</a:t>
            </a:r>
          </a:p>
          <a:p>
            <a:pPr lvl="1" eaLnBrk="1" latinLnBrk="0" hangingPunct="1"/>
            <a:r>
              <a:rPr kumimoji="0" lang="th-TH" smtClean="0"/>
              <a:t>ระดับที่สอง</a:t>
            </a:r>
          </a:p>
          <a:p>
            <a:pPr lvl="2" eaLnBrk="1" latinLnBrk="0" hangingPunct="1"/>
            <a:r>
              <a:rPr kumimoji="0" lang="th-TH" smtClean="0"/>
              <a:t>ระดับที่สาม</a:t>
            </a:r>
          </a:p>
          <a:p>
            <a:pPr lvl="3" eaLnBrk="1" latinLnBrk="0" hangingPunct="1"/>
            <a:r>
              <a:rPr kumimoji="0" lang="th-TH" smtClean="0"/>
              <a:t>ระดับที่สี่</a:t>
            </a:r>
          </a:p>
          <a:p>
            <a:pPr lvl="4" eaLnBrk="1" latinLnBrk="0" hangingPunct="1"/>
            <a:r>
              <a:rPr kumimoji="0" lang="th-TH" smtClean="0"/>
              <a:t>ระดับที่ห้า</a:t>
            </a:r>
            <a:endParaRPr kumimoji="0" lang="en-US"/>
          </a:p>
        </p:txBody>
      </p:sp>
      <p:sp>
        <p:nvSpPr>
          <p:cNvPr id="10" name="ตัวยึดวันที่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818EB66-6229-4540-8B6A-D2A42A828FA6}" type="datetimeFigureOut">
              <a:rPr lang="en-US" smtClean="0"/>
              <a:pPr/>
              <a:t>11/5/2013</a:t>
            </a:fld>
            <a:endParaRPr lang="en-US"/>
          </a:p>
        </p:txBody>
      </p:sp>
      <p:sp>
        <p:nvSpPr>
          <p:cNvPr id="22" name="ตัวยึดท้ายกระดาษ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ตัวยึดหมายเลขภาพนิ่ง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383ABAC-BC38-403B-8D40-5A347FDC31E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609600" y="1143000"/>
            <a:ext cx="7772400" cy="1470025"/>
          </a:xfrm>
        </p:spPr>
        <p:txBody>
          <a:bodyPr>
            <a:normAutofit/>
          </a:bodyPr>
          <a:lstStyle/>
          <a:p>
            <a:r>
              <a:rPr lang="th-TH" sz="3200" b="1" dirty="0" smtClean="0">
                <a:latin typeface="Leelawadee" pitchFamily="34" charset="-34"/>
                <a:cs typeface="Leelawadee" pitchFamily="34" charset="-34"/>
              </a:rPr>
              <a:t>การวิจารณ์ในฐานะประสบการณ์</a:t>
            </a:r>
            <a:r>
              <a:rPr lang="en-US" sz="3200" b="1" dirty="0" smtClean="0">
                <a:latin typeface="Leelawadee" pitchFamily="34" charset="-34"/>
                <a:cs typeface="Leelawadee" pitchFamily="34" charset="-34"/>
              </a:rPr>
              <a:t>: </a:t>
            </a:r>
            <a:r>
              <a:rPr lang="th-TH" sz="3200" b="1" dirty="0" smtClean="0">
                <a:latin typeface="Leelawadee" pitchFamily="34" charset="-34"/>
                <a:cs typeface="Leelawadee" pitchFamily="34" charset="-34"/>
              </a:rPr>
              <a:t/>
            </a:r>
            <a:br>
              <a:rPr lang="th-TH" sz="3200" b="1" dirty="0" smtClean="0">
                <a:latin typeface="Leelawadee" pitchFamily="34" charset="-34"/>
                <a:cs typeface="Leelawadee" pitchFamily="34" charset="-34"/>
              </a:rPr>
            </a:br>
            <a:r>
              <a:rPr lang="th-TH" sz="3200" b="1" dirty="0" smtClean="0">
                <a:latin typeface="Leelawadee" pitchFamily="34" charset="-34"/>
                <a:cs typeface="Leelawadee" pitchFamily="34" charset="-34"/>
              </a:rPr>
              <a:t>การรับ</a:t>
            </a:r>
            <a:r>
              <a:rPr lang="en-US" sz="3200" b="1" dirty="0" smtClean="0">
                <a:latin typeface="Leelawadee" pitchFamily="34" charset="-34"/>
                <a:cs typeface="Leelawadee" pitchFamily="34" charset="-34"/>
              </a:rPr>
              <a:t> </a:t>
            </a:r>
            <a:r>
              <a:rPr lang="th-TH" sz="3200" b="1" dirty="0" smtClean="0">
                <a:latin typeface="Leelawadee" pitchFamily="34" charset="-34"/>
                <a:cs typeface="Leelawadee" pitchFamily="34" charset="-34"/>
              </a:rPr>
              <a:t>การครุ่นคิดพินิจนึก การแสดงออก</a:t>
            </a:r>
            <a:endParaRPr lang="en-US" sz="3200" b="1" dirty="0">
              <a:latin typeface="Leelawadee" pitchFamily="34" charset="-34"/>
              <a:cs typeface="Leelawadee" pitchFamily="34" charset="-34"/>
            </a:endParaRPr>
          </a:p>
        </p:txBody>
      </p:sp>
      <p:sp>
        <p:nvSpPr>
          <p:cNvPr id="3" name="ชื่อเรื่องรอง 2"/>
          <p:cNvSpPr>
            <a:spLocks noGrp="1"/>
          </p:cNvSpPr>
          <p:nvPr>
            <p:ph type="subTitle" idx="1"/>
          </p:nvPr>
        </p:nvSpPr>
        <p:spPr>
          <a:xfrm>
            <a:off x="1828800" y="4495800"/>
            <a:ext cx="6400800" cy="1219200"/>
          </a:xfrm>
        </p:spPr>
        <p:txBody>
          <a:bodyPr>
            <a:normAutofit/>
          </a:bodyPr>
          <a:lstStyle/>
          <a:p>
            <a:r>
              <a:rPr lang="th-TH" sz="3200" b="1" dirty="0" smtClean="0">
                <a:latin typeface="Leelawadee" pitchFamily="34" charset="-34"/>
                <a:cs typeface="Leelawadee" pitchFamily="34" charset="-34"/>
              </a:rPr>
              <a:t>เจตนา นาควัชระ</a:t>
            </a:r>
            <a:endParaRPr lang="en-US" sz="3200" b="1" dirty="0">
              <a:latin typeface="Leelawadee" pitchFamily="34" charset="-34"/>
              <a:cs typeface="Leelawadee" pitchFamily="34" charset="-3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0"/>
            <a:ext cx="7467600" cy="1143000"/>
          </a:xfrm>
        </p:spPr>
        <p:txBody>
          <a:bodyPr>
            <a:normAutofit/>
          </a:bodyPr>
          <a:lstStyle/>
          <a:p>
            <a:pPr algn="l"/>
            <a:r>
              <a:rPr lang="th-TH" sz="2800" b="1" dirty="0" smtClean="0">
                <a:latin typeface="Leelawadee" pitchFamily="34" charset="-34"/>
                <a:cs typeface="Leelawadee" pitchFamily="34" charset="-34"/>
              </a:rPr>
              <a:t>การแสดงออก</a:t>
            </a:r>
            <a:endParaRPr lang="en-US" sz="2800" b="1" dirty="0">
              <a:latin typeface="Leelawadee" pitchFamily="34" charset="-34"/>
              <a:cs typeface="Leelawadee" pitchFamily="34" charset="-34"/>
            </a:endParaRPr>
          </a:p>
        </p:txBody>
      </p:sp>
      <p:sp>
        <p:nvSpPr>
          <p:cNvPr id="3" name="ตัวยึดเนื้อหา 2"/>
          <p:cNvSpPr>
            <a:spLocks noGrp="1"/>
          </p:cNvSpPr>
          <p:nvPr>
            <p:ph idx="1"/>
          </p:nvPr>
        </p:nvSpPr>
        <p:spPr>
          <a:xfrm>
            <a:off x="381000" y="990600"/>
            <a:ext cx="8229600" cy="5562600"/>
          </a:xfrm>
        </p:spPr>
        <p:txBody>
          <a:bodyPr>
            <a:normAutofit lnSpcReduction="10000"/>
          </a:bodyPr>
          <a:lstStyle/>
          <a:p>
            <a:pPr marL="514350" indent="-514350">
              <a:buNone/>
            </a:pPr>
            <a:r>
              <a:rPr lang="th-TH" sz="2800" dirty="0" smtClean="0">
                <a:latin typeface="Leelawadee" pitchFamily="34" charset="-34"/>
                <a:cs typeface="Leelawadee" pitchFamily="34" charset="-34"/>
              </a:rPr>
              <a:t>๑.  จากอารมณ์ความรู้สึกสู่ความเป็นเหตุเป็นผล</a:t>
            </a:r>
          </a:p>
          <a:p>
            <a:pPr marL="514350" indent="-514350">
              <a:buNone/>
            </a:pPr>
            <a:r>
              <a:rPr lang="th-TH" sz="2800" dirty="0" smtClean="0">
                <a:latin typeface="Leelawadee" pitchFamily="34" charset="-34"/>
                <a:cs typeface="Leelawadee" pitchFamily="34" charset="-34"/>
              </a:rPr>
              <a:t>๒.  การแสวงหามโนทัศน์หลักจากประสบการณ์การรับ</a:t>
            </a:r>
          </a:p>
          <a:p>
            <a:pPr marL="514350" indent="-514350">
              <a:buNone/>
            </a:pPr>
            <a:r>
              <a:rPr lang="th-TH" sz="2800" dirty="0" smtClean="0">
                <a:latin typeface="Leelawadee" pitchFamily="34" charset="-34"/>
                <a:cs typeface="Leelawadee" pitchFamily="34" charset="-34"/>
              </a:rPr>
              <a:t>๓.  การตั้งชื่อบทวิจารณ์</a:t>
            </a:r>
          </a:p>
          <a:p>
            <a:pPr marL="514350" indent="-514350">
              <a:buNone/>
            </a:pPr>
            <a:r>
              <a:rPr lang="th-TH" sz="2800" dirty="0" smtClean="0">
                <a:latin typeface="Leelawadee" pitchFamily="34" charset="-34"/>
                <a:cs typeface="Leelawadee" pitchFamily="34" charset="-34"/>
              </a:rPr>
              <a:t>๔.  โหมโรง – ดำเนินเรื่อง – ลาโรง</a:t>
            </a:r>
          </a:p>
          <a:p>
            <a:pPr marL="514350" indent="-514350">
              <a:buNone/>
            </a:pPr>
            <a:r>
              <a:rPr lang="th-TH" sz="2800" dirty="0" smtClean="0">
                <a:latin typeface="Leelawadee" pitchFamily="34" charset="-34"/>
                <a:cs typeface="Leelawadee" pitchFamily="34" charset="-34"/>
              </a:rPr>
              <a:t>๕.  การปรับให้เป็นวิชาการ</a:t>
            </a:r>
          </a:p>
          <a:p>
            <a:pPr marL="514350" indent="-514350">
              <a:buNone/>
            </a:pPr>
            <a:r>
              <a:rPr lang="th-TH" sz="2800" dirty="0" smtClean="0">
                <a:latin typeface="Leelawadee" pitchFamily="34" charset="-34"/>
                <a:cs typeface="Leelawadee" pitchFamily="34" charset="-34"/>
              </a:rPr>
              <a:t>	</a:t>
            </a:r>
            <a:r>
              <a:rPr lang="th-TH" sz="2400" dirty="0" smtClean="0">
                <a:latin typeface="Leelawadee" pitchFamily="34" charset="-34"/>
                <a:cs typeface="Leelawadee" pitchFamily="34" charset="-34"/>
              </a:rPr>
              <a:t>๕.๑ การเชื่อมโยงประสบการณ์</a:t>
            </a:r>
          </a:p>
          <a:p>
            <a:pPr marL="514350" indent="-514350">
              <a:buNone/>
            </a:pPr>
            <a:r>
              <a:rPr lang="th-TH" sz="2400" dirty="0" smtClean="0">
                <a:latin typeface="Leelawadee" pitchFamily="34" charset="-34"/>
                <a:cs typeface="Leelawadee" pitchFamily="34" charset="-34"/>
              </a:rPr>
              <a:t>	๕.๒ การอ้างอิงองค์ความรู้</a:t>
            </a:r>
          </a:p>
          <a:p>
            <a:pPr marL="514350" indent="-514350">
              <a:buNone/>
            </a:pPr>
            <a:r>
              <a:rPr lang="th-TH" sz="2400" dirty="0">
                <a:latin typeface="Leelawadee" pitchFamily="34" charset="-34"/>
                <a:cs typeface="Leelawadee" pitchFamily="34" charset="-34"/>
              </a:rPr>
              <a:t>	</a:t>
            </a:r>
            <a:r>
              <a:rPr lang="th-TH" sz="2400" dirty="0" smtClean="0">
                <a:latin typeface="Leelawadee" pitchFamily="34" charset="-34"/>
                <a:cs typeface="Leelawadee" pitchFamily="34" charset="-34"/>
              </a:rPr>
              <a:t>๕.๓ การตั้งประเด็นเชิงหลักการ</a:t>
            </a:r>
          </a:p>
          <a:p>
            <a:pPr marL="514350" indent="-514350">
              <a:buNone/>
            </a:pPr>
            <a:r>
              <a:rPr lang="th-TH" sz="2400" dirty="0">
                <a:latin typeface="Leelawadee" pitchFamily="34" charset="-34"/>
                <a:cs typeface="Leelawadee" pitchFamily="34" charset="-34"/>
              </a:rPr>
              <a:t>	</a:t>
            </a:r>
            <a:r>
              <a:rPr lang="th-TH" sz="2400" dirty="0" smtClean="0">
                <a:latin typeface="Leelawadee" pitchFamily="34" charset="-34"/>
                <a:cs typeface="Leelawadee" pitchFamily="34" charset="-34"/>
              </a:rPr>
              <a:t>๕.๔ ข้อสรุปเชิงทฤษฎี</a:t>
            </a:r>
          </a:p>
          <a:p>
            <a:pPr marL="514350" indent="-514350">
              <a:buNone/>
            </a:pPr>
            <a:r>
              <a:rPr lang="th-TH" sz="2400" dirty="0">
                <a:latin typeface="Leelawadee" pitchFamily="34" charset="-34"/>
                <a:cs typeface="Leelawadee" pitchFamily="34" charset="-34"/>
              </a:rPr>
              <a:t>	</a:t>
            </a:r>
            <a:r>
              <a:rPr lang="th-TH" sz="2400" dirty="0" smtClean="0">
                <a:latin typeface="Leelawadee" pitchFamily="34" charset="-34"/>
                <a:cs typeface="Leelawadee" pitchFamily="34" charset="-34"/>
              </a:rPr>
              <a:t>๕.๔ ข้อเสนอแนะต่อศิลปิน</a:t>
            </a:r>
          </a:p>
          <a:p>
            <a:pPr marL="514350" indent="-514350">
              <a:buNone/>
            </a:pPr>
            <a:r>
              <a:rPr lang="th-TH" sz="2400" dirty="0" smtClean="0">
                <a:latin typeface="Leelawadee" pitchFamily="34" charset="-34"/>
                <a:cs typeface="Leelawadee" pitchFamily="34" charset="-34"/>
              </a:rPr>
              <a:t>	ตัวอย่าง</a:t>
            </a:r>
            <a:r>
              <a:rPr lang="en-US" sz="2400" dirty="0" smtClean="0">
                <a:latin typeface="Leelawadee" pitchFamily="34" charset="-34"/>
                <a:cs typeface="Leelawadee" pitchFamily="34" charset="-34"/>
              </a:rPr>
              <a:t>: </a:t>
            </a:r>
            <a:r>
              <a:rPr lang="th-TH" sz="2000" dirty="0" smtClean="0">
                <a:latin typeface="Leelawadee" pitchFamily="34" charset="-34"/>
                <a:cs typeface="Leelawadee" pitchFamily="34" charset="-34"/>
              </a:rPr>
              <a:t>เจตนา นาควัชระ “เมื่อถูกฉีกออกจากบริบท ตัวบทก็หลงทาง หรือ   </a:t>
            </a:r>
          </a:p>
          <a:p>
            <a:pPr marL="514350" indent="-514350">
              <a:buNone/>
            </a:pPr>
            <a:r>
              <a:rPr lang="th-TH" sz="2000" dirty="0" smtClean="0">
                <a:latin typeface="Leelawadee" pitchFamily="34" charset="-34"/>
                <a:cs typeface="Leelawadee" pitchFamily="34" charset="-34"/>
              </a:rPr>
              <a:t>                         เมื่อ</a:t>
            </a:r>
            <a:r>
              <a:rPr lang="th-TH" sz="2000" dirty="0" err="1" smtClean="0">
                <a:latin typeface="Leelawadee" pitchFamily="34" charset="-34"/>
                <a:cs typeface="Leelawadee" pitchFamily="34" charset="-34"/>
              </a:rPr>
              <a:t>ราซีน</a:t>
            </a:r>
            <a:r>
              <a:rPr lang="th-TH" sz="2000" dirty="0" smtClean="0">
                <a:latin typeface="Leelawadee" pitchFamily="34" charset="-34"/>
                <a:cs typeface="Leelawadee" pitchFamily="34" charset="-34"/>
              </a:rPr>
              <a:t>ถูกกระทำโดยคณะละครเยอรมัน”</a:t>
            </a:r>
            <a:endParaRPr lang="th-TH" sz="2000" dirty="0" smtClean="0"/>
          </a:p>
          <a:p>
            <a:pPr marL="514350" indent="-514350">
              <a:buNone/>
            </a:pPr>
            <a:endParaRPr lang="en-US" sz="2800" dirty="0">
              <a:latin typeface="Leelawadee" pitchFamily="34" charset="-34"/>
              <a:cs typeface="Leelawadee" pitchFamily="34" charset="-34"/>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609600"/>
            <a:ext cx="7467600" cy="1143000"/>
          </a:xfrm>
        </p:spPr>
        <p:txBody>
          <a:bodyPr>
            <a:normAutofit fontScale="90000"/>
          </a:bodyPr>
          <a:lstStyle/>
          <a:p>
            <a:pPr algn="l"/>
            <a:r>
              <a:rPr lang="th-TH" sz="3200" b="1" dirty="0" smtClean="0">
                <a:latin typeface="Leelawadee" pitchFamily="34" charset="-34"/>
                <a:cs typeface="Leelawadee" pitchFamily="34" charset="-34"/>
              </a:rPr>
              <a:t>ภาคผนวก </a:t>
            </a:r>
            <a:r>
              <a:rPr lang="en-US" sz="3200" b="1" dirty="0" smtClean="0">
                <a:latin typeface="Leelawadee" pitchFamily="34" charset="-34"/>
                <a:cs typeface="Leelawadee" pitchFamily="34" charset="-34"/>
              </a:rPr>
              <a:t>: </a:t>
            </a:r>
            <a:r>
              <a:rPr lang="th-TH" sz="3200" b="1" dirty="0" smtClean="0">
                <a:latin typeface="Leelawadee" pitchFamily="34" charset="-34"/>
                <a:cs typeface="Leelawadee" pitchFamily="34" charset="-34"/>
              </a:rPr>
              <a:t>สังคมที่ไร้/ร้างการวิจารณ์ </a:t>
            </a:r>
            <a:br>
              <a:rPr lang="th-TH" sz="3200" b="1" dirty="0" smtClean="0">
                <a:latin typeface="Leelawadee" pitchFamily="34" charset="-34"/>
                <a:cs typeface="Leelawadee" pitchFamily="34" charset="-34"/>
              </a:rPr>
            </a:br>
            <a:r>
              <a:rPr lang="th-TH" sz="3200" b="1" dirty="0">
                <a:latin typeface="Leelawadee" pitchFamily="34" charset="-34"/>
                <a:cs typeface="Leelawadee" pitchFamily="34" charset="-34"/>
              </a:rPr>
              <a:t> </a:t>
            </a:r>
            <a:r>
              <a:rPr lang="th-TH" sz="3200" b="1" dirty="0" smtClean="0">
                <a:latin typeface="Leelawadee" pitchFamily="34" charset="-34"/>
                <a:cs typeface="Leelawadee" pitchFamily="34" charset="-34"/>
              </a:rPr>
              <a:t/>
            </a:r>
            <a:br>
              <a:rPr lang="th-TH" sz="3200" b="1" dirty="0" smtClean="0">
                <a:latin typeface="Leelawadee" pitchFamily="34" charset="-34"/>
                <a:cs typeface="Leelawadee" pitchFamily="34" charset="-34"/>
              </a:rPr>
            </a:br>
            <a:r>
              <a:rPr lang="th-TH" sz="3200" dirty="0" smtClean="0">
                <a:latin typeface="Leelawadee" pitchFamily="34" charset="-34"/>
                <a:cs typeface="Leelawadee" pitchFamily="34" charset="-34"/>
              </a:rPr>
              <a:t>“ร่างพระราชบัญญัติว่าด้วยมรดกทางวัฒนธรรมที่</a:t>
            </a:r>
            <a:br>
              <a:rPr lang="th-TH" sz="3200" dirty="0" smtClean="0">
                <a:latin typeface="Leelawadee" pitchFamily="34" charset="-34"/>
                <a:cs typeface="Leelawadee" pitchFamily="34" charset="-34"/>
              </a:rPr>
            </a:br>
            <a:r>
              <a:rPr lang="th-TH" sz="3200" dirty="0" smtClean="0">
                <a:latin typeface="Leelawadee" pitchFamily="34" charset="-34"/>
                <a:cs typeface="Leelawadee" pitchFamily="34" charset="-34"/>
              </a:rPr>
              <a:t>จับต้องไม่ได้....”</a:t>
            </a:r>
            <a:endParaRPr lang="en-US" sz="3200" b="1" dirty="0">
              <a:latin typeface="Leelawadee" pitchFamily="34" charset="-34"/>
              <a:cs typeface="Leelawadee" pitchFamily="34" charset="-34"/>
            </a:endParaRPr>
          </a:p>
        </p:txBody>
      </p:sp>
      <p:sp>
        <p:nvSpPr>
          <p:cNvPr id="3" name="ตัวยึดเนื้อหา 2"/>
          <p:cNvSpPr>
            <a:spLocks noGrp="1"/>
          </p:cNvSpPr>
          <p:nvPr>
            <p:ph idx="1"/>
          </p:nvPr>
        </p:nvSpPr>
        <p:spPr>
          <a:xfrm>
            <a:off x="457200" y="1600200"/>
            <a:ext cx="7467600" cy="5257800"/>
          </a:xfrm>
        </p:spPr>
        <p:txBody>
          <a:bodyPr>
            <a:normAutofit fontScale="92500" lnSpcReduction="20000"/>
          </a:bodyPr>
          <a:lstStyle/>
          <a:p>
            <a:pPr>
              <a:buNone/>
            </a:pPr>
            <a:endParaRPr lang="th-TH" sz="2400" dirty="0" smtClean="0">
              <a:latin typeface="Leelawadee" pitchFamily="34" charset="-34"/>
              <a:cs typeface="Leelawadee" pitchFamily="34" charset="-34"/>
            </a:endParaRPr>
          </a:p>
          <a:p>
            <a:pPr>
              <a:buNone/>
            </a:pPr>
            <a:endParaRPr lang="th-TH" sz="2400" dirty="0" smtClean="0">
              <a:latin typeface="Leelawadee" pitchFamily="34" charset="-34"/>
              <a:cs typeface="Leelawadee" pitchFamily="34" charset="-34"/>
            </a:endParaRPr>
          </a:p>
          <a:p>
            <a:pPr>
              <a:buNone/>
            </a:pPr>
            <a:r>
              <a:rPr lang="th-TH" sz="2400" dirty="0" smtClean="0">
                <a:latin typeface="Leelawadee" pitchFamily="34" charset="-34"/>
                <a:cs typeface="Leelawadee" pitchFamily="34" charset="-34"/>
              </a:rPr>
              <a:t>มาตรา ๔๐ ห้ามมิให้ผู้ใดนำมรดกทางวัฒนธรรมที่จับต้องไม่ได้ที่ขึ้นทะเบียนแล้วไปเผยแพร่เพื่อวัตถุประสงค์อันมีลักษณะเป็นการหมิ่นสถาบันพระมหากษัตริย์ กระทบกระเทือนต่อศาสนา กระทบต่อความมั่นคงของประเทศ หรือไปในทางที่ขัดต่อความสงบเรียบร้อยและศีลธรรมอันดีของประชาชน หรือทำให้เกิดความเสื่อมเสียแก่มรดกทางวัฒนธรรมที่จับต้องไม่ได้</a:t>
            </a:r>
          </a:p>
          <a:p>
            <a:pPr>
              <a:buNone/>
            </a:pPr>
            <a:endParaRPr lang="th-TH" sz="2400" dirty="0">
              <a:latin typeface="Leelawadee" pitchFamily="34" charset="-34"/>
              <a:cs typeface="Leelawadee" pitchFamily="34" charset="-34"/>
            </a:endParaRPr>
          </a:p>
          <a:p>
            <a:pPr>
              <a:buNone/>
            </a:pPr>
            <a:r>
              <a:rPr lang="th-TH" sz="2400" dirty="0" smtClean="0">
                <a:latin typeface="Leelawadee" pitchFamily="34" charset="-34"/>
                <a:cs typeface="Leelawadee" pitchFamily="34" charset="-34"/>
              </a:rPr>
              <a:t>มาตรา ๕๕ ผู้ใดฝ่าฝืนตามมาตรา ๔๐ ต้องระวางโทษจำคุกไม่เกินสองปี หรือปรับไม่เกินห้าหมื่นบาท หรือทั้งจำทั้งปรับ</a:t>
            </a:r>
          </a:p>
          <a:p>
            <a:pPr>
              <a:buNone/>
            </a:pPr>
            <a:r>
              <a:rPr lang="th-TH" sz="2400" dirty="0" smtClean="0">
                <a:latin typeface="Leelawadee" pitchFamily="34" charset="-34"/>
                <a:cs typeface="Leelawadee" pitchFamily="34" charset="-34"/>
              </a:rPr>
              <a:t>                          </a:t>
            </a:r>
            <a:endParaRPr lang="en-US" sz="2400" dirty="0" smtClean="0">
              <a:latin typeface="Leelawadee" pitchFamily="34" charset="-34"/>
              <a:cs typeface="Leelawadee" pitchFamily="34" charset="-34"/>
            </a:endParaRPr>
          </a:p>
          <a:p>
            <a:pPr>
              <a:buNone/>
            </a:pPr>
            <a:endParaRPr lang="en-US" sz="2400" dirty="0" smtClean="0">
              <a:latin typeface="Leelawadee" pitchFamily="34" charset="-34"/>
              <a:cs typeface="Leelawadee" pitchFamily="34" charset="-34"/>
            </a:endParaRPr>
          </a:p>
          <a:p>
            <a:pPr algn="ctr">
              <a:buNone/>
            </a:pPr>
            <a:r>
              <a:rPr lang="en-US" sz="2400" dirty="0" smtClean="0">
                <a:latin typeface="Leelawadee" pitchFamily="34" charset="-34"/>
                <a:cs typeface="Leelawadee" pitchFamily="34" charset="-34"/>
              </a:rPr>
              <a:t>_____________________________________________</a:t>
            </a:r>
          </a:p>
          <a:p>
            <a:pPr>
              <a:buNone/>
            </a:pPr>
            <a:endParaRPr lang="th-TH" sz="2400" dirty="0" smtClean="0">
              <a:latin typeface="Leelawadee" pitchFamily="34" charset="-34"/>
              <a:cs typeface="Leelawadee" pitchFamily="34" charset="-34"/>
            </a:endParaRPr>
          </a:p>
          <a:p>
            <a:pPr>
              <a:buNone/>
            </a:pPr>
            <a:r>
              <a:rPr lang="th-TH" sz="2400" dirty="0">
                <a:latin typeface="Leelawadee" pitchFamily="34" charset="-34"/>
                <a:cs typeface="Leelawadee" pitchFamily="34" charset="-34"/>
              </a:rPr>
              <a:t> </a:t>
            </a:r>
            <a:r>
              <a:rPr lang="th-TH" sz="2400" dirty="0" smtClean="0">
                <a:latin typeface="Leelawadee" pitchFamily="34" charset="-34"/>
                <a:cs typeface="Leelawadee" pitchFamily="34" charset="-34"/>
              </a:rPr>
              <a:t>  </a:t>
            </a:r>
            <a:endParaRPr lang="en-US" sz="2400" dirty="0">
              <a:latin typeface="Leelawadee" pitchFamily="34" charset="-34"/>
              <a:cs typeface="Leelawadee" pitchFamily="34" charset="-3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algn="l"/>
            <a:r>
              <a:rPr lang="th-TH" sz="3600" b="1" dirty="0" smtClean="0">
                <a:latin typeface="Leelawadee" pitchFamily="34" charset="-34"/>
                <a:cs typeface="Leelawadee" pitchFamily="34" charset="-34"/>
              </a:rPr>
              <a:t>ประสบการณ์</a:t>
            </a:r>
            <a:endParaRPr lang="en-US" sz="3600" b="1" dirty="0">
              <a:latin typeface="Leelawadee" pitchFamily="34" charset="-34"/>
              <a:cs typeface="Leelawadee" pitchFamily="34" charset="-34"/>
            </a:endParaRPr>
          </a:p>
        </p:txBody>
      </p:sp>
      <p:sp>
        <p:nvSpPr>
          <p:cNvPr id="3" name="ตัวยึดเนื้อหา 2"/>
          <p:cNvSpPr>
            <a:spLocks noGrp="1"/>
          </p:cNvSpPr>
          <p:nvPr>
            <p:ph idx="1"/>
          </p:nvPr>
        </p:nvSpPr>
        <p:spPr>
          <a:xfrm>
            <a:off x="457200" y="1600200"/>
            <a:ext cx="8534400" cy="4525963"/>
          </a:xfrm>
        </p:spPr>
        <p:txBody>
          <a:bodyPr>
            <a:normAutofit/>
          </a:bodyPr>
          <a:lstStyle/>
          <a:p>
            <a:pPr>
              <a:buNone/>
            </a:pPr>
            <a:r>
              <a:rPr lang="th-TH" sz="2400" dirty="0" smtClean="0">
                <a:latin typeface="Leelawadee" pitchFamily="34" charset="-34"/>
                <a:cs typeface="Leelawadee" pitchFamily="34" charset="-34"/>
              </a:rPr>
              <a:t>๑) ประสบการณ์ตรงจากชีวิตจริง   </a:t>
            </a:r>
          </a:p>
          <a:p>
            <a:pPr>
              <a:buNone/>
            </a:pPr>
            <a:r>
              <a:rPr lang="th-TH" sz="2400" dirty="0" smtClean="0">
                <a:latin typeface="Leelawadee" pitchFamily="34" charset="-34"/>
                <a:cs typeface="Leelawadee" pitchFamily="34" charset="-34"/>
              </a:rPr>
              <a:t>๒) ประสบการณ์จากการแสวงหาความรู้  </a:t>
            </a:r>
          </a:p>
          <a:p>
            <a:pPr>
              <a:buNone/>
            </a:pPr>
            <a:r>
              <a:rPr lang="th-TH" sz="2400" dirty="0" smtClean="0">
                <a:latin typeface="Leelawadee" pitchFamily="34" charset="-34"/>
                <a:cs typeface="Leelawadee" pitchFamily="34" charset="-34"/>
              </a:rPr>
              <a:t>๓) ประสบการณ์จากงานศิลปะ</a:t>
            </a:r>
            <a:endParaRPr lang="th-TH" sz="2400" dirty="0">
              <a:latin typeface="Leelawadee" pitchFamily="34" charset="-34"/>
              <a:cs typeface="Leelawadee" pitchFamily="34" charset="-34"/>
            </a:endParaRPr>
          </a:p>
          <a:p>
            <a:pPr>
              <a:buNone/>
            </a:pPr>
            <a:r>
              <a:rPr lang="th-TH" sz="2400" dirty="0" smtClean="0">
                <a:latin typeface="Leelawadee" pitchFamily="34" charset="-34"/>
                <a:cs typeface="Leelawadee" pitchFamily="34" charset="-34"/>
              </a:rPr>
              <a:t>๔) การถ่ายกรองประสบการณ์เป็นงานสร้างสรรค์</a:t>
            </a:r>
          </a:p>
          <a:p>
            <a:pPr>
              <a:buNone/>
            </a:pPr>
            <a:r>
              <a:rPr lang="th-TH" sz="2400" dirty="0" smtClean="0">
                <a:latin typeface="Leelawadee" pitchFamily="34" charset="-34"/>
                <a:cs typeface="Leelawadee" pitchFamily="34" charset="-34"/>
              </a:rPr>
              <a:t>๕) งานศิลปะในฐานะสมบัติกลาง</a:t>
            </a:r>
          </a:p>
          <a:p>
            <a:pPr>
              <a:buNone/>
            </a:pPr>
            <a:r>
              <a:rPr lang="th-TH" sz="2400" dirty="0" smtClean="0">
                <a:latin typeface="Leelawadee" pitchFamily="34" charset="-34"/>
                <a:cs typeface="Leelawadee" pitchFamily="34" charset="-34"/>
              </a:rPr>
              <a:t>๖) งานศิลปะในฐานะ “ศักยภาพ”</a:t>
            </a:r>
          </a:p>
          <a:p>
            <a:pPr>
              <a:buNone/>
            </a:pPr>
            <a:r>
              <a:rPr lang="th-TH" sz="2400" dirty="0" smtClean="0">
                <a:latin typeface="Leelawadee" pitchFamily="34" charset="-34"/>
                <a:cs typeface="Leelawadee" pitchFamily="34" charset="-34"/>
              </a:rPr>
              <a:t>๗) การ “รับ” งานศิลปะ</a:t>
            </a:r>
            <a:r>
              <a:rPr lang="en-US" sz="2400" dirty="0" smtClean="0">
                <a:latin typeface="Leelawadee" pitchFamily="34" charset="-34"/>
                <a:cs typeface="Leelawadee" pitchFamily="34" charset="-34"/>
              </a:rPr>
              <a:t>: </a:t>
            </a:r>
            <a:r>
              <a:rPr lang="th-TH" sz="2400" dirty="0" smtClean="0">
                <a:latin typeface="Leelawadee" pitchFamily="34" charset="-34"/>
                <a:cs typeface="Leelawadee" pitchFamily="34" charset="-34"/>
              </a:rPr>
              <a:t>จาก “ศักยภาพ” สู่ “ประสบการณ์” (ปลายทาง)</a:t>
            </a:r>
          </a:p>
          <a:p>
            <a:pPr>
              <a:buNone/>
            </a:pPr>
            <a:r>
              <a:rPr lang="th-TH" sz="2400" dirty="0" smtClean="0">
                <a:latin typeface="Leelawadee" pitchFamily="34" charset="-34"/>
                <a:cs typeface="Leelawadee" pitchFamily="34" charset="-34"/>
              </a:rPr>
              <a:t>๘) การวิจารณ์ในฐานะกิจของ “ผู้รับ”</a:t>
            </a:r>
          </a:p>
          <a:p>
            <a:pPr>
              <a:buNone/>
            </a:pPr>
            <a:r>
              <a:rPr lang="th-TH" sz="2400" dirty="0" smtClean="0">
                <a:latin typeface="Leelawadee" pitchFamily="34" charset="-34"/>
                <a:cs typeface="Leelawadee" pitchFamily="34" charset="-34"/>
              </a:rPr>
              <a:t>๙) การวิจารณ์กับการแบ่งบัน</a:t>
            </a:r>
            <a:r>
              <a:rPr lang="en-US" sz="2400" dirty="0" smtClean="0">
                <a:latin typeface="Leelawadee" pitchFamily="34" charset="-34"/>
                <a:cs typeface="Leelawadee" pitchFamily="34" charset="-34"/>
              </a:rPr>
              <a:t>: </a:t>
            </a:r>
            <a:r>
              <a:rPr lang="th-TH" sz="2400" dirty="0" smtClean="0">
                <a:latin typeface="Leelawadee" pitchFamily="34" charset="-34"/>
                <a:cs typeface="Leelawadee" pitchFamily="34" charset="-34"/>
              </a:rPr>
              <a:t>กิจสาธารณะ</a:t>
            </a:r>
          </a:p>
          <a:p>
            <a:pPr>
              <a:buNone/>
            </a:pPr>
            <a:endParaRPr lang="en-US" sz="2800" dirty="0">
              <a:latin typeface="Leelawadee" pitchFamily="34" charset="-34"/>
              <a:cs typeface="Leelawadee" pitchFamily="34" charset="-34"/>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fontScale="90000"/>
          </a:bodyPr>
          <a:lstStyle/>
          <a:p>
            <a:r>
              <a:rPr lang="th-TH" sz="4800" dirty="0" smtClean="0">
                <a:latin typeface="Leelawadee" pitchFamily="34" charset="-34"/>
                <a:cs typeface="Leelawadee" pitchFamily="34" charset="-34"/>
              </a:rPr>
              <a:t/>
            </a:r>
            <a:br>
              <a:rPr lang="th-TH" sz="4800" dirty="0" smtClean="0">
                <a:latin typeface="Leelawadee" pitchFamily="34" charset="-34"/>
                <a:cs typeface="Leelawadee" pitchFamily="34" charset="-34"/>
              </a:rPr>
            </a:br>
            <a:endParaRPr lang="en-US" dirty="0"/>
          </a:p>
        </p:txBody>
      </p:sp>
      <p:sp>
        <p:nvSpPr>
          <p:cNvPr id="3" name="ตัวยึดเนื้อหา 2"/>
          <p:cNvSpPr>
            <a:spLocks noGrp="1"/>
          </p:cNvSpPr>
          <p:nvPr>
            <p:ph idx="1"/>
          </p:nvPr>
        </p:nvSpPr>
        <p:spPr>
          <a:xfrm>
            <a:off x="457200" y="1143000"/>
            <a:ext cx="7467600" cy="4525963"/>
          </a:xfrm>
        </p:spPr>
        <p:txBody>
          <a:bodyPr>
            <a:normAutofit/>
          </a:bodyPr>
          <a:lstStyle/>
          <a:p>
            <a:pPr>
              <a:buNone/>
            </a:pPr>
            <a:r>
              <a:rPr lang="th-TH" sz="2400" dirty="0" smtClean="0">
                <a:latin typeface="Leelawadee" pitchFamily="34" charset="-34"/>
                <a:cs typeface="Leelawadee" pitchFamily="34" charset="-34"/>
              </a:rPr>
              <a:t>ข้อสรุป</a:t>
            </a:r>
          </a:p>
          <a:p>
            <a:pPr>
              <a:buNone/>
            </a:pPr>
            <a:r>
              <a:rPr lang="th-TH" sz="2000" dirty="0" smtClean="0">
                <a:latin typeface="Leelawadee" pitchFamily="34" charset="-34"/>
                <a:cs typeface="Leelawadee" pitchFamily="34" charset="-34"/>
              </a:rPr>
              <a:t>“ </a:t>
            </a:r>
            <a:r>
              <a:rPr lang="en-US" sz="2000" dirty="0" smtClean="0">
                <a:latin typeface="Leelawadee" pitchFamily="34" charset="-34"/>
                <a:cs typeface="Leelawadee" pitchFamily="34" charset="-34"/>
              </a:rPr>
              <a:t>... One should be able to distinguish kinds of valuation which are crucial to communicate to others, and preferences of style which one expresses all the time but are not of real importance to any one else, however significant they may be to oneself… Serious act of valuation, by contrast, are those which have a wider continuity of effect as an active process. They are modes of standing towards a particular form, which show it in a difference light that affects not  just some way in which we are react to it, but some way in which we live.”</a:t>
            </a:r>
            <a:endParaRPr lang="th-TH" sz="2000" dirty="0" smtClean="0">
              <a:latin typeface="Leelawadee" pitchFamily="34" charset="-34"/>
              <a:cs typeface="Leelawadee" pitchFamily="34" charset="-34"/>
            </a:endParaRPr>
          </a:p>
          <a:p>
            <a:pPr>
              <a:buNone/>
            </a:pPr>
            <a:endParaRPr lang="th-TH" sz="2400" dirty="0" smtClean="0">
              <a:latin typeface="Leelawadee" pitchFamily="34" charset="-34"/>
              <a:cs typeface="Leelawadee" pitchFamily="34" charset="-34"/>
            </a:endParaRPr>
          </a:p>
          <a:p>
            <a:pPr>
              <a:buNone/>
            </a:pPr>
            <a:r>
              <a:rPr lang="th-TH" sz="2400" dirty="0" smtClean="0">
                <a:latin typeface="Leelawadee" pitchFamily="34" charset="-34"/>
                <a:cs typeface="Leelawadee" pitchFamily="34" charset="-34"/>
              </a:rPr>
              <a:t>อ้างตาม</a:t>
            </a:r>
            <a:r>
              <a:rPr lang="en-US" sz="2400" dirty="0" smtClean="0">
                <a:latin typeface="Leelawadee" pitchFamily="34" charset="-34"/>
                <a:cs typeface="Leelawadee" pitchFamily="34" charset="-34"/>
              </a:rPr>
              <a:t>: </a:t>
            </a:r>
            <a:r>
              <a:rPr lang="th-TH" sz="2400" dirty="0" smtClean="0">
                <a:latin typeface="Leelawadee" pitchFamily="34" charset="-34"/>
                <a:cs typeface="Leelawadee" pitchFamily="34" charset="-34"/>
              </a:rPr>
              <a:t>เจตนา นาควัชระ แนวทางการประเมินคุณค่าฯ หน้า </a:t>
            </a:r>
            <a:r>
              <a:rPr lang="th-TH" sz="2200" dirty="0" smtClean="0">
                <a:latin typeface="Leelawadee" pitchFamily="34" charset="-34"/>
                <a:cs typeface="Leelawadee" pitchFamily="34" charset="-34"/>
              </a:rPr>
              <a:t>58-59</a:t>
            </a:r>
            <a:endParaRPr lang="en-US" sz="2200" dirty="0">
              <a:latin typeface="Leelawadee" pitchFamily="34" charset="-34"/>
              <a:cs typeface="Leelawadee" pitchFamily="34" charset="-34"/>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74638"/>
            <a:ext cx="8229600" cy="2087562"/>
          </a:xfrm>
        </p:spPr>
        <p:txBody>
          <a:bodyPr>
            <a:normAutofit/>
          </a:bodyPr>
          <a:lstStyle/>
          <a:p>
            <a:pPr algn="l"/>
            <a:r>
              <a:rPr lang="th-TH" sz="3200" b="1" dirty="0" smtClean="0">
                <a:latin typeface="Leelawadee" pitchFamily="34" charset="-34"/>
                <a:cs typeface="Leelawadee" pitchFamily="34" charset="-34"/>
              </a:rPr>
              <a:t>สถานะ</a:t>
            </a:r>
            <a:r>
              <a:rPr lang="en-US" sz="3200" b="1" dirty="0" smtClean="0">
                <a:latin typeface="Leelawadee" pitchFamily="34" charset="-34"/>
                <a:cs typeface="Leelawadee" pitchFamily="34" charset="-34"/>
              </a:rPr>
              <a:t> </a:t>
            </a:r>
            <a:r>
              <a:rPr lang="th-TH" sz="3200" b="1" dirty="0" smtClean="0">
                <a:latin typeface="Leelawadee" pitchFamily="34" charset="-34"/>
                <a:cs typeface="Leelawadee" pitchFamily="34" charset="-34"/>
              </a:rPr>
              <a:t>ของงานศิลปะ </a:t>
            </a:r>
            <a:r>
              <a:rPr lang="en-US" sz="3200" b="1" dirty="0" smtClean="0">
                <a:latin typeface="Leelawadee" pitchFamily="34" charset="-34"/>
                <a:cs typeface="Leelawadee" pitchFamily="34" charset="-34"/>
              </a:rPr>
              <a:t/>
            </a:r>
            <a:br>
              <a:rPr lang="en-US" sz="3200" b="1" dirty="0" smtClean="0">
                <a:latin typeface="Leelawadee" pitchFamily="34" charset="-34"/>
                <a:cs typeface="Leelawadee" pitchFamily="34" charset="-34"/>
              </a:rPr>
            </a:br>
            <a:r>
              <a:rPr lang="en-US" sz="3200" b="1" dirty="0" smtClean="0">
                <a:latin typeface="Leelawadee" pitchFamily="34" charset="-34"/>
                <a:cs typeface="Leelawadee" pitchFamily="34" charset="-34"/>
              </a:rPr>
              <a:t/>
            </a:r>
            <a:br>
              <a:rPr lang="en-US" sz="3200" b="1" dirty="0" smtClean="0">
                <a:latin typeface="Leelawadee" pitchFamily="34" charset="-34"/>
                <a:cs typeface="Leelawadee" pitchFamily="34" charset="-34"/>
              </a:rPr>
            </a:br>
            <a:r>
              <a:rPr lang="th-TH" sz="2800" dirty="0" smtClean="0">
                <a:latin typeface="Leelawadee" pitchFamily="34" charset="-34"/>
                <a:cs typeface="Leelawadee" pitchFamily="34" charset="-34"/>
              </a:rPr>
              <a:t>ตัวอย่าง เรื่องเล่า </a:t>
            </a:r>
            <a:r>
              <a:rPr lang="th-TH" sz="2800" b="1" dirty="0" smtClean="0">
                <a:latin typeface="Leelawadee" pitchFamily="34" charset="-34"/>
                <a:cs typeface="Leelawadee" pitchFamily="34" charset="-34"/>
              </a:rPr>
              <a:t>“โบกรถที่ประเทศฝรั่งเศส”</a:t>
            </a:r>
            <a:endParaRPr lang="en-US" sz="3200" b="1" dirty="0">
              <a:latin typeface="Leelawadee" pitchFamily="34" charset="-34"/>
              <a:cs typeface="Leelawadee" pitchFamily="34" charset="-34"/>
            </a:endParaRPr>
          </a:p>
        </p:txBody>
      </p:sp>
      <p:sp>
        <p:nvSpPr>
          <p:cNvPr id="3" name="ตัวยึดเนื้อหา 2"/>
          <p:cNvSpPr>
            <a:spLocks noGrp="1"/>
          </p:cNvSpPr>
          <p:nvPr>
            <p:ph idx="1"/>
          </p:nvPr>
        </p:nvSpPr>
        <p:spPr>
          <a:xfrm>
            <a:off x="457200" y="2590800"/>
            <a:ext cx="8229600" cy="3154363"/>
          </a:xfrm>
        </p:spPr>
        <p:txBody>
          <a:bodyPr>
            <a:normAutofit/>
          </a:bodyPr>
          <a:lstStyle/>
          <a:p>
            <a:pPr algn="ctr">
              <a:buNone/>
            </a:pPr>
            <a:r>
              <a:rPr lang="th-TH" sz="3200" b="1" dirty="0" smtClean="0">
                <a:latin typeface="Leelawadee" pitchFamily="34" charset="-34"/>
                <a:cs typeface="Leelawadee" pitchFamily="34" charset="-34"/>
              </a:rPr>
              <a:t>เรื่องจริง หรือ เรื่องแต่ง</a:t>
            </a:r>
            <a:endParaRPr lang="en-US" sz="3200" b="1" dirty="0" smtClean="0">
              <a:latin typeface="Leelawadee" pitchFamily="34" charset="-34"/>
              <a:cs typeface="Leelawadee" pitchFamily="34" charset="-34"/>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ตัวยึดเนื้อหา 2"/>
          <p:cNvSpPr>
            <a:spLocks noGrp="1"/>
          </p:cNvSpPr>
          <p:nvPr>
            <p:ph idx="1"/>
          </p:nvPr>
        </p:nvSpPr>
        <p:spPr>
          <a:xfrm>
            <a:off x="304800" y="381000"/>
            <a:ext cx="8229600" cy="6096000"/>
          </a:xfrm>
        </p:spPr>
        <p:txBody>
          <a:bodyPr>
            <a:normAutofit/>
          </a:bodyPr>
          <a:lstStyle/>
          <a:p>
            <a:pPr>
              <a:buNone/>
            </a:pPr>
            <a:r>
              <a:rPr lang="th-TH" sz="3500" b="1" dirty="0" smtClean="0">
                <a:latin typeface="Leelawadee" pitchFamily="34" charset="-34"/>
                <a:cs typeface="Leelawadee" pitchFamily="34" charset="-34"/>
              </a:rPr>
              <a:t>การรับ </a:t>
            </a:r>
            <a:r>
              <a:rPr lang="en-US" sz="3500" b="1" dirty="0" smtClean="0">
                <a:latin typeface="Leelawadee" pitchFamily="34" charset="-34"/>
                <a:cs typeface="Leelawadee" pitchFamily="34" charset="-34"/>
              </a:rPr>
              <a:t>(reception) </a:t>
            </a:r>
            <a:r>
              <a:rPr lang="en-US" b="1" dirty="0" smtClean="0">
                <a:latin typeface="Leelawadee" pitchFamily="34" charset="-34"/>
                <a:cs typeface="Leelawadee" pitchFamily="34" charset="-34"/>
              </a:rPr>
              <a:t>: </a:t>
            </a:r>
            <a:r>
              <a:rPr lang="th-TH" dirty="0" smtClean="0">
                <a:latin typeface="Leelawadee" pitchFamily="34" charset="-34"/>
                <a:cs typeface="Leelawadee" pitchFamily="34" charset="-34"/>
              </a:rPr>
              <a:t>ทฤษฎีตะวันตก </a:t>
            </a:r>
            <a:r>
              <a:rPr lang="en-US" dirty="0" smtClean="0">
                <a:latin typeface="Leelawadee" pitchFamily="34" charset="-34"/>
                <a:cs typeface="Leelawadee" pitchFamily="34" charset="-34"/>
              </a:rPr>
              <a:t> </a:t>
            </a:r>
          </a:p>
          <a:p>
            <a:pPr>
              <a:buNone/>
            </a:pPr>
            <a:r>
              <a:rPr lang="en-US" dirty="0" smtClean="0">
                <a:latin typeface="Leelawadee" pitchFamily="34" charset="-34"/>
                <a:cs typeface="Leelawadee" pitchFamily="34" charset="-34"/>
              </a:rPr>
              <a:t>          </a:t>
            </a:r>
            <a:r>
              <a:rPr lang="th-TH" dirty="0" smtClean="0">
                <a:latin typeface="Leelawadee" pitchFamily="34" charset="-34"/>
                <a:cs typeface="Leelawadee" pitchFamily="34" charset="-34"/>
              </a:rPr>
              <a:t>                       </a:t>
            </a:r>
          </a:p>
          <a:p>
            <a:pPr>
              <a:buNone/>
            </a:pPr>
            <a:r>
              <a:rPr lang="th-TH" dirty="0" smtClean="0">
                <a:latin typeface="Leelawadee" pitchFamily="34" charset="-34"/>
                <a:cs typeface="Leelawadee" pitchFamily="34" charset="-34"/>
              </a:rPr>
              <a:t>                                 </a:t>
            </a:r>
            <a:r>
              <a:rPr lang="th-TH" sz="3200" dirty="0" smtClean="0">
                <a:latin typeface="Leelawadee" pitchFamily="34" charset="-34"/>
                <a:cs typeface="Leelawadee" pitchFamily="34" charset="-34"/>
              </a:rPr>
              <a:t>เจตนา นาควัชระ </a:t>
            </a:r>
            <a:r>
              <a:rPr lang="en-US" sz="3200" dirty="0" smtClean="0">
                <a:latin typeface="Leelawadee" pitchFamily="34" charset="-34"/>
                <a:cs typeface="Leelawadee" pitchFamily="34" charset="-34"/>
              </a:rPr>
              <a:t>: </a:t>
            </a:r>
            <a:r>
              <a:rPr lang="th-TH" sz="3200" dirty="0" smtClean="0">
                <a:latin typeface="Leelawadee" pitchFamily="34" charset="-34"/>
                <a:cs typeface="Leelawadee" pitchFamily="34" charset="-34"/>
              </a:rPr>
              <a:t> </a:t>
            </a:r>
          </a:p>
          <a:p>
            <a:pPr>
              <a:buNone/>
            </a:pPr>
            <a:r>
              <a:rPr lang="th-TH" sz="3200" dirty="0" smtClean="0">
                <a:latin typeface="Leelawadee" pitchFamily="34" charset="-34"/>
                <a:cs typeface="Leelawadee" pitchFamily="34" charset="-34"/>
              </a:rPr>
              <a:t>                               </a:t>
            </a:r>
            <a:r>
              <a:rPr lang="th-TH" sz="2800" u="sng" dirty="0" smtClean="0">
                <a:latin typeface="Leelawadee" pitchFamily="34" charset="-34"/>
                <a:cs typeface="Leelawadee" pitchFamily="34" charset="-34"/>
              </a:rPr>
              <a:t>แนวทางการประเมินคุณค่าฯ</a:t>
            </a:r>
            <a:r>
              <a:rPr lang="th-TH" sz="2800" dirty="0" smtClean="0">
                <a:latin typeface="Leelawadee" pitchFamily="34" charset="-34"/>
                <a:cs typeface="Leelawadee" pitchFamily="34" charset="-34"/>
              </a:rPr>
              <a:t> </a:t>
            </a:r>
            <a:r>
              <a:rPr lang="en-US" sz="2400" dirty="0" smtClean="0">
                <a:latin typeface="Leelawadee" pitchFamily="34" charset="-34"/>
                <a:cs typeface="Leelawadee" pitchFamily="34" charset="-34"/>
              </a:rPr>
              <a:t>(2539)</a:t>
            </a:r>
            <a:endParaRPr lang="th-TH" sz="2400" dirty="0" smtClean="0">
              <a:latin typeface="Leelawadee" pitchFamily="34" charset="-34"/>
              <a:cs typeface="Leelawadee" pitchFamily="34" charset="-34"/>
            </a:endParaRPr>
          </a:p>
          <a:p>
            <a:pPr>
              <a:buNone/>
            </a:pPr>
            <a:endParaRPr lang="en-US" sz="2400" dirty="0" smtClean="0">
              <a:latin typeface="Leelawadee" pitchFamily="34" charset="-34"/>
              <a:cs typeface="Leelawadee" pitchFamily="34" charset="-34"/>
            </a:endParaRPr>
          </a:p>
          <a:p>
            <a:pPr>
              <a:buNone/>
            </a:pPr>
            <a:r>
              <a:rPr lang="en-US" dirty="0" smtClean="0">
                <a:latin typeface="Leelawadee" pitchFamily="34" charset="-34"/>
                <a:cs typeface="Leelawadee" pitchFamily="34" charset="-34"/>
              </a:rPr>
              <a:t> </a:t>
            </a:r>
            <a:r>
              <a:rPr lang="th-TH" dirty="0" smtClean="0">
                <a:latin typeface="Leelawadee" pitchFamily="34" charset="-34"/>
                <a:cs typeface="Leelawadee" pitchFamily="34" charset="-34"/>
              </a:rPr>
              <a:t>                              </a:t>
            </a:r>
            <a:r>
              <a:rPr lang="en-US" sz="2800" dirty="0" smtClean="0">
                <a:latin typeface="Leelawadee" pitchFamily="34" charset="-34"/>
                <a:cs typeface="Leelawadee" pitchFamily="34" charset="-34"/>
              </a:rPr>
              <a:t>  </a:t>
            </a:r>
            <a:r>
              <a:rPr lang="th-TH" sz="2800" dirty="0" smtClean="0">
                <a:latin typeface="Leelawadee" pitchFamily="34" charset="-34"/>
                <a:cs typeface="Leelawadee" pitchFamily="34" charset="-34"/>
              </a:rPr>
              <a:t>บทที่ </a:t>
            </a:r>
            <a:r>
              <a:rPr lang="th-TH" sz="2400" dirty="0" smtClean="0">
                <a:latin typeface="Leelawadee" pitchFamily="34" charset="-34"/>
                <a:cs typeface="Leelawadee" pitchFamily="34" charset="-34"/>
              </a:rPr>
              <a:t>5</a:t>
            </a:r>
            <a:r>
              <a:rPr lang="th-TH" sz="2800" dirty="0" smtClean="0">
                <a:latin typeface="Leelawadee" pitchFamily="34" charset="-34"/>
                <a:cs typeface="Leelawadee" pitchFamily="34" charset="-34"/>
              </a:rPr>
              <a:t>  “บทบาทของผู้อ่าน”</a:t>
            </a:r>
          </a:p>
          <a:p>
            <a:pPr>
              <a:buNone/>
            </a:pPr>
            <a:r>
              <a:rPr lang="th-TH" sz="2800" dirty="0" smtClean="0">
                <a:latin typeface="Leelawadee" pitchFamily="34" charset="-34"/>
                <a:cs typeface="Leelawadee" pitchFamily="34" charset="-34"/>
              </a:rPr>
              <a:t>                                           </a:t>
            </a:r>
            <a:r>
              <a:rPr lang="en-US" sz="2600" dirty="0" smtClean="0">
                <a:latin typeface="Leelawadee" pitchFamily="34" charset="-34"/>
                <a:cs typeface="Leelawadee" pitchFamily="34" charset="-34"/>
              </a:rPr>
              <a:t>“The Konstanz</a:t>
            </a:r>
            <a:r>
              <a:rPr lang="th-TH" sz="2600" dirty="0" smtClean="0">
                <a:latin typeface="Leelawadee" pitchFamily="34" charset="-34"/>
                <a:cs typeface="Leelawadee" pitchFamily="34" charset="-34"/>
              </a:rPr>
              <a:t> </a:t>
            </a:r>
            <a:r>
              <a:rPr lang="en-US" sz="2600" dirty="0" smtClean="0">
                <a:latin typeface="Leelawadee" pitchFamily="34" charset="-34"/>
                <a:cs typeface="Leelawadee" pitchFamily="34" charset="-34"/>
              </a:rPr>
              <a:t>School”  </a:t>
            </a:r>
          </a:p>
          <a:p>
            <a:pPr>
              <a:buNone/>
            </a:pPr>
            <a:r>
              <a:rPr lang="en-US" sz="2600" dirty="0" smtClean="0">
                <a:latin typeface="Leelawadee" pitchFamily="34" charset="-34"/>
                <a:cs typeface="Leelawadee" pitchFamily="34" charset="-34"/>
              </a:rPr>
              <a:t>                                                Hans-Robert </a:t>
            </a:r>
            <a:r>
              <a:rPr lang="en-US" sz="2600" dirty="0" err="1" smtClean="0">
                <a:latin typeface="Leelawadee" pitchFamily="34" charset="-34"/>
                <a:cs typeface="Leelawadee" pitchFamily="34" charset="-34"/>
              </a:rPr>
              <a:t>Jauss</a:t>
            </a:r>
            <a:r>
              <a:rPr lang="en-US" sz="2600" dirty="0" smtClean="0">
                <a:latin typeface="Leelawadee" pitchFamily="34" charset="-34"/>
                <a:cs typeface="Leelawadee" pitchFamily="34" charset="-34"/>
              </a:rPr>
              <a:t> </a:t>
            </a:r>
          </a:p>
          <a:p>
            <a:pPr>
              <a:buNone/>
            </a:pPr>
            <a:r>
              <a:rPr lang="en-US" sz="2600" dirty="0" smtClean="0">
                <a:latin typeface="Leelawadee" pitchFamily="34" charset="-34"/>
                <a:cs typeface="Leelawadee" pitchFamily="34" charset="-34"/>
              </a:rPr>
              <a:t>                                                 Wolfgang </a:t>
            </a:r>
            <a:r>
              <a:rPr lang="en-US" sz="2600" dirty="0" err="1" smtClean="0">
                <a:latin typeface="Leelawadee" pitchFamily="34" charset="-34"/>
                <a:cs typeface="Leelawadee" pitchFamily="34" charset="-34"/>
              </a:rPr>
              <a:t>Iser</a:t>
            </a:r>
            <a:endParaRPr lang="th-TH" sz="2800" dirty="0" smtClean="0">
              <a:latin typeface="Leelawadee" pitchFamily="34" charset="-34"/>
              <a:cs typeface="Leelawadee" pitchFamily="34" charset="-34"/>
            </a:endParaRPr>
          </a:p>
          <a:p>
            <a:pPr>
              <a:buNone/>
            </a:pPr>
            <a:r>
              <a:rPr lang="th-TH" sz="2800" dirty="0" smtClean="0">
                <a:latin typeface="Leelawadee" pitchFamily="34" charset="-34"/>
                <a:cs typeface="Leelawadee" pitchFamily="34" charset="-34"/>
              </a:rPr>
              <a:t>                                               </a:t>
            </a:r>
            <a:endParaRPr lang="en-US" sz="2800" dirty="0" smtClean="0">
              <a:latin typeface="Leelawadee" pitchFamily="34" charset="-34"/>
              <a:cs typeface="Leelawadee" pitchFamily="34" charset="-34"/>
            </a:endParaRPr>
          </a:p>
          <a:p>
            <a:endParaRPr lang="en-US" dirty="0"/>
          </a:p>
        </p:txBody>
      </p:sp>
      <p:pic>
        <p:nvPicPr>
          <p:cNvPr id="4" name="รูปภาพ 3" descr="IMG_0002.jpg"/>
          <p:cNvPicPr>
            <a:picLocks noChangeAspect="1"/>
          </p:cNvPicPr>
          <p:nvPr/>
        </p:nvPicPr>
        <p:blipFill>
          <a:blip r:embed="rId2" cstate="print"/>
          <a:stretch>
            <a:fillRect/>
          </a:stretch>
        </p:blipFill>
        <p:spPr>
          <a:xfrm>
            <a:off x="609600" y="1752600"/>
            <a:ext cx="2861149" cy="40386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algn="l"/>
            <a:r>
              <a:rPr lang="th-TH" sz="3200" b="1" dirty="0" smtClean="0">
                <a:latin typeface="Leelawadee" pitchFamily="34" charset="-34"/>
                <a:cs typeface="Leelawadee" pitchFamily="34" charset="-34"/>
              </a:rPr>
              <a:t>กระบวนการ ครุ่นคิด – พินิจ - นึก</a:t>
            </a:r>
            <a:endParaRPr lang="en-US" sz="3200" b="1" dirty="0">
              <a:latin typeface="Leelawadee" pitchFamily="34" charset="-34"/>
              <a:cs typeface="Leelawadee" pitchFamily="34" charset="-34"/>
            </a:endParaRPr>
          </a:p>
        </p:txBody>
      </p:sp>
      <p:sp>
        <p:nvSpPr>
          <p:cNvPr id="3" name="ตัวยึดเนื้อหา 2"/>
          <p:cNvSpPr>
            <a:spLocks noGrp="1"/>
          </p:cNvSpPr>
          <p:nvPr>
            <p:ph idx="1"/>
          </p:nvPr>
        </p:nvSpPr>
        <p:spPr>
          <a:xfrm>
            <a:off x="457200" y="1295400"/>
            <a:ext cx="8229600" cy="4830763"/>
          </a:xfrm>
        </p:spPr>
        <p:txBody>
          <a:bodyPr>
            <a:normAutofit/>
          </a:bodyPr>
          <a:lstStyle/>
          <a:p>
            <a:pPr>
              <a:buNone/>
            </a:pPr>
            <a:r>
              <a:rPr lang="th-TH" sz="2400" dirty="0" smtClean="0">
                <a:latin typeface="Leelawadee" pitchFamily="34" charset="-34"/>
                <a:cs typeface="Leelawadee" pitchFamily="34" charset="-34"/>
              </a:rPr>
              <a:t>วิเคราะห์ตัวอย่าง</a:t>
            </a:r>
          </a:p>
          <a:p>
            <a:pPr>
              <a:buNone/>
            </a:pPr>
            <a:r>
              <a:rPr lang="th-TH" sz="2400" dirty="0" smtClean="0">
                <a:latin typeface="Leelawadee" pitchFamily="34" charset="-34"/>
                <a:cs typeface="Leelawadee" pitchFamily="34" charset="-34"/>
              </a:rPr>
              <a:t>๑. นักเขียนรางวัลโนเบลชาวเยอรมัน </a:t>
            </a:r>
            <a:r>
              <a:rPr lang="en-US" sz="2400" dirty="0" err="1" smtClean="0">
                <a:latin typeface="Leelawadee" pitchFamily="34" charset="-34"/>
                <a:cs typeface="Leelawadee" pitchFamily="34" charset="-34"/>
              </a:rPr>
              <a:t>Herta</a:t>
            </a:r>
            <a:r>
              <a:rPr lang="en-US" sz="2400" dirty="0" smtClean="0">
                <a:latin typeface="Leelawadee" pitchFamily="34" charset="-34"/>
                <a:cs typeface="Leelawadee" pitchFamily="34" charset="-34"/>
              </a:rPr>
              <a:t> </a:t>
            </a:r>
            <a:r>
              <a:rPr lang="en-US" sz="2400" dirty="0" err="1" smtClean="0">
                <a:latin typeface="Leelawadee" pitchFamily="34" charset="-34"/>
                <a:cs typeface="Leelawadee" pitchFamily="34" charset="-34"/>
              </a:rPr>
              <a:t>Müller</a:t>
            </a:r>
            <a:r>
              <a:rPr lang="en-US" sz="2400" dirty="0" smtClean="0">
                <a:latin typeface="Leelawadee" pitchFamily="34" charset="-34"/>
                <a:cs typeface="Leelawadee" pitchFamily="34" charset="-34"/>
              </a:rPr>
              <a:t> : </a:t>
            </a:r>
            <a:r>
              <a:rPr lang="th-TH" sz="2400" dirty="0" smtClean="0">
                <a:latin typeface="Leelawadee" pitchFamily="34" charset="-34"/>
                <a:cs typeface="Leelawadee" pitchFamily="34" charset="-34"/>
              </a:rPr>
              <a:t>หนังสือปะ/แปะ</a:t>
            </a:r>
            <a:endParaRPr lang="en-US" sz="2400" dirty="0" smtClean="0">
              <a:latin typeface="Leelawadee" pitchFamily="34" charset="-34"/>
              <a:cs typeface="Leelawadee" pitchFamily="34" charset="-34"/>
            </a:endParaRPr>
          </a:p>
          <a:p>
            <a:pPr marL="457200" indent="-457200">
              <a:buNone/>
            </a:pPr>
            <a:endParaRPr lang="th-TH" sz="2400" dirty="0" smtClean="0">
              <a:latin typeface="Leelawadee" pitchFamily="34" charset="-34"/>
              <a:cs typeface="Leelawadee" pitchFamily="34" charset="-34"/>
            </a:endParaRPr>
          </a:p>
          <a:p>
            <a:pPr>
              <a:buNone/>
            </a:pPr>
            <a:endParaRPr lang="en-US" sz="2400" dirty="0">
              <a:latin typeface="Leelawadee" pitchFamily="34" charset="-34"/>
              <a:cs typeface="Leelawadee" pitchFamily="34" charset="-34"/>
            </a:endParaRPr>
          </a:p>
        </p:txBody>
      </p:sp>
      <p:pic>
        <p:nvPicPr>
          <p:cNvPr id="4" name="รูปภาพ 3" descr="IMG_0001.jpg"/>
          <p:cNvPicPr>
            <a:picLocks noChangeAspect="1"/>
          </p:cNvPicPr>
          <p:nvPr/>
        </p:nvPicPr>
        <p:blipFill>
          <a:blip r:embed="rId2" cstate="print"/>
          <a:stretch>
            <a:fillRect/>
          </a:stretch>
        </p:blipFill>
        <p:spPr>
          <a:xfrm>
            <a:off x="2743200" y="2514600"/>
            <a:ext cx="2755339" cy="397923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152400"/>
            <a:ext cx="7467600" cy="1143000"/>
          </a:xfrm>
        </p:spPr>
        <p:txBody>
          <a:bodyPr>
            <a:normAutofit/>
          </a:bodyPr>
          <a:lstStyle/>
          <a:p>
            <a:r>
              <a:rPr lang="th-TH" sz="2800" b="1" dirty="0" smtClean="0">
                <a:latin typeface="Leelawadee" pitchFamily="34" charset="-34"/>
                <a:cs typeface="Leelawadee" pitchFamily="34" charset="-34"/>
              </a:rPr>
              <a:t>“มรณกรรมของผู้แต่ง” โดย </a:t>
            </a:r>
            <a:r>
              <a:rPr lang="en-US" sz="2800" b="1" dirty="0" smtClean="0">
                <a:latin typeface="Leelawadee" pitchFamily="34" charset="-34"/>
                <a:cs typeface="Leelawadee" pitchFamily="34" charset="-34"/>
              </a:rPr>
              <a:t>Roland Barthes</a:t>
            </a:r>
            <a:r>
              <a:rPr lang="th-TH" sz="2800" b="1" dirty="0" smtClean="0">
                <a:latin typeface="Leelawadee" pitchFamily="34" charset="-34"/>
                <a:cs typeface="Leelawadee" pitchFamily="34" charset="-34"/>
              </a:rPr>
              <a:t> </a:t>
            </a:r>
            <a:br>
              <a:rPr lang="th-TH" sz="2800" b="1" dirty="0" smtClean="0">
                <a:latin typeface="Leelawadee" pitchFamily="34" charset="-34"/>
                <a:cs typeface="Leelawadee" pitchFamily="34" charset="-34"/>
              </a:rPr>
            </a:br>
            <a:r>
              <a:rPr lang="th-TH" sz="2800" b="1" dirty="0" smtClean="0">
                <a:latin typeface="Leelawadee" pitchFamily="34" charset="-34"/>
                <a:cs typeface="Leelawadee" pitchFamily="34" charset="-34"/>
              </a:rPr>
              <a:t>                                     </a:t>
            </a:r>
            <a:r>
              <a:rPr lang="th-TH" sz="2000" dirty="0" smtClean="0">
                <a:latin typeface="Leelawadee" pitchFamily="34" charset="-34"/>
                <a:cs typeface="Leelawadee" pitchFamily="34" charset="-34"/>
              </a:rPr>
              <a:t>(</a:t>
            </a:r>
            <a:r>
              <a:rPr lang="th-TH" sz="2000" dirty="0" err="1" smtClean="0">
                <a:latin typeface="Leelawadee" pitchFamily="34" charset="-34"/>
                <a:cs typeface="Leelawadee" pitchFamily="34" charset="-34"/>
              </a:rPr>
              <a:t>ธี</a:t>
            </a:r>
            <a:r>
              <a:rPr lang="th-TH" sz="2000" dirty="0" smtClean="0">
                <a:latin typeface="Leelawadee" pitchFamily="34" charset="-34"/>
                <a:cs typeface="Leelawadee" pitchFamily="34" charset="-34"/>
              </a:rPr>
              <a:t>รา สุขสวัสดิ์ ณ อยุธยา</a:t>
            </a:r>
            <a:r>
              <a:rPr lang="en-US" sz="2000" dirty="0" smtClean="0">
                <a:latin typeface="Leelawadee" pitchFamily="34" charset="-34"/>
                <a:cs typeface="Leelawadee" pitchFamily="34" charset="-34"/>
              </a:rPr>
              <a:t>: </a:t>
            </a:r>
            <a:r>
              <a:rPr lang="th-TH" sz="2000" dirty="0" smtClean="0">
                <a:latin typeface="Leelawadee" pitchFamily="34" charset="-34"/>
                <a:cs typeface="Leelawadee" pitchFamily="34" charset="-34"/>
              </a:rPr>
              <a:t>ผู้แปล)</a:t>
            </a:r>
            <a:endParaRPr lang="en-US" sz="2000" dirty="0">
              <a:latin typeface="Leelawadee" pitchFamily="34" charset="-34"/>
              <a:cs typeface="Leelawadee" pitchFamily="34" charset="-34"/>
            </a:endParaRPr>
          </a:p>
        </p:txBody>
      </p:sp>
      <p:sp>
        <p:nvSpPr>
          <p:cNvPr id="3" name="ตัวยึดเนื้อหา 2"/>
          <p:cNvSpPr>
            <a:spLocks noGrp="1"/>
          </p:cNvSpPr>
          <p:nvPr>
            <p:ph idx="1"/>
          </p:nvPr>
        </p:nvSpPr>
        <p:spPr>
          <a:xfrm>
            <a:off x="152400" y="1524000"/>
            <a:ext cx="8458200" cy="4525963"/>
          </a:xfrm>
        </p:spPr>
        <p:txBody>
          <a:bodyPr>
            <a:normAutofit/>
          </a:bodyPr>
          <a:lstStyle/>
          <a:p>
            <a:pPr>
              <a:buNone/>
            </a:pPr>
            <a:r>
              <a:rPr lang="th-TH" sz="2000" dirty="0" smtClean="0">
                <a:latin typeface="Leelawadee" pitchFamily="34" charset="-34"/>
                <a:cs typeface="Leelawadee" pitchFamily="34" charset="-34"/>
              </a:rPr>
              <a:t>“...นักเขียนทำได้แต่เพียงเลียนอากัปกิริยาที่มีมาก่อน</a:t>
            </a:r>
            <a:r>
              <a:rPr lang="en-US" sz="2000" dirty="0" smtClean="0">
                <a:latin typeface="Leelawadee" pitchFamily="34" charset="-34"/>
                <a:cs typeface="Leelawadee" pitchFamily="34" charset="-34"/>
              </a:rPr>
              <a:t> </a:t>
            </a:r>
            <a:r>
              <a:rPr lang="th-TH" sz="2000" dirty="0" smtClean="0">
                <a:latin typeface="Leelawadee" pitchFamily="34" charset="-34"/>
                <a:cs typeface="Leelawadee" pitchFamily="34" charset="-34"/>
              </a:rPr>
              <a:t>แต่จะไม่ใช่ต้นตอ อำนาจอย่างเดียวของเขาคือ ผสมผสานข้อเขียนต่างๆเข้าด้วยกัน ทำให้เกิดความแตกต่างขัดแย้งซึ่งกันและกันในระหว่างข้อเขียนเหล่านั้น ด้วยวิธีที่ไม่ยึดข้อเขียนใดข้อเขียนหนึ่งขึ้นมาเป็นปทัสถาน ถ้านักเขียนต้องการจะเสนอความคิดของเขา อย่างน้อยเขาก็ควรจะต้องรู้ว่า “สิ่ง” ที่อยู่ภายในซึ่งเขาอ้างว่าจะ “แปลความ” ออกมานั้น เป็นเพียงพจนานุกรมที่มีผู้เรียบเรียงไว้แล้ว ซึ่งคำต่างๆจะอธิบายได้ก็โดยอาศัยคำอื่นๆมาประกอบเพียงอย่างเดียว และก็เป็นเพียงเช่นนี้ตลอดกาล...”   </a:t>
            </a:r>
          </a:p>
          <a:p>
            <a:pPr>
              <a:buNone/>
            </a:pPr>
            <a:r>
              <a:rPr lang="th-TH" sz="2000" dirty="0" smtClean="0">
                <a:latin typeface="Leelawadee" pitchFamily="34" charset="-34"/>
                <a:cs typeface="Leelawadee" pitchFamily="34" charset="-34"/>
              </a:rPr>
              <a:t>                                                          </a:t>
            </a:r>
          </a:p>
          <a:p>
            <a:pPr>
              <a:buNone/>
            </a:pPr>
            <a:endParaRPr lang="th-TH" sz="2000" dirty="0" smtClean="0">
              <a:latin typeface="Leelawadee" pitchFamily="34" charset="-34"/>
              <a:cs typeface="Leelawadee" pitchFamily="34" charset="-34"/>
            </a:endParaRPr>
          </a:p>
          <a:p>
            <a:pPr>
              <a:buNone/>
            </a:pPr>
            <a:endParaRPr lang="th-TH" sz="2000" dirty="0" smtClean="0">
              <a:latin typeface="Leelawadee" pitchFamily="34" charset="-34"/>
              <a:cs typeface="Leelawadee" pitchFamily="34" charset="-34"/>
            </a:endParaRPr>
          </a:p>
          <a:p>
            <a:pPr>
              <a:buNone/>
            </a:pPr>
            <a:r>
              <a:rPr lang="th-TH" sz="2000" dirty="0" smtClean="0">
                <a:latin typeface="Leelawadee" pitchFamily="34" charset="-34"/>
                <a:cs typeface="Leelawadee" pitchFamily="34" charset="-34"/>
              </a:rPr>
              <a:t>                                                 </a:t>
            </a:r>
          </a:p>
          <a:p>
            <a:pPr>
              <a:buNone/>
            </a:pPr>
            <a:endParaRPr lang="th-TH" sz="2000" dirty="0" smtClean="0">
              <a:latin typeface="Leelawadee" pitchFamily="34" charset="-34"/>
              <a:cs typeface="Leelawadee" pitchFamily="34" charset="-34"/>
            </a:endParaRPr>
          </a:p>
          <a:p>
            <a:pPr>
              <a:buNone/>
            </a:pPr>
            <a:r>
              <a:rPr lang="th-TH" sz="2000" dirty="0" smtClean="0">
                <a:latin typeface="Leelawadee" pitchFamily="34" charset="-34"/>
                <a:cs typeface="Leelawadee" pitchFamily="34" charset="-34"/>
              </a:rPr>
              <a:t>                                                </a:t>
            </a:r>
            <a:r>
              <a:rPr lang="th-TH" sz="1600" dirty="0" smtClean="0">
                <a:latin typeface="Leelawadee" pitchFamily="34" charset="-34"/>
                <a:cs typeface="Leelawadee" pitchFamily="34" charset="-34"/>
              </a:rPr>
              <a:t>อ้างตาม </a:t>
            </a:r>
            <a:r>
              <a:rPr lang="th-TH" sz="1600" b="1" u="sng" dirty="0" smtClean="0">
                <a:latin typeface="Leelawadee" pitchFamily="34" charset="-34"/>
                <a:cs typeface="Leelawadee" pitchFamily="34" charset="-34"/>
              </a:rPr>
              <a:t>พลังการวิจารณ์</a:t>
            </a:r>
            <a:r>
              <a:rPr lang="en-US" sz="1600" b="1" u="sng" dirty="0" smtClean="0">
                <a:latin typeface="Leelawadee" pitchFamily="34" charset="-34"/>
                <a:cs typeface="Leelawadee" pitchFamily="34" charset="-34"/>
              </a:rPr>
              <a:t> : </a:t>
            </a:r>
            <a:r>
              <a:rPr lang="th-TH" sz="1600" b="1" u="sng" dirty="0" smtClean="0">
                <a:latin typeface="Leelawadee" pitchFamily="34" charset="-34"/>
                <a:cs typeface="Leelawadee" pitchFamily="34" charset="-34"/>
              </a:rPr>
              <a:t>วรรณศิลป์</a:t>
            </a:r>
            <a:r>
              <a:rPr lang="th-TH" sz="1600" b="1" dirty="0" smtClean="0">
                <a:latin typeface="Leelawadee" pitchFamily="34" charset="-34"/>
                <a:cs typeface="Leelawadee" pitchFamily="34" charset="-34"/>
              </a:rPr>
              <a:t>  </a:t>
            </a:r>
            <a:r>
              <a:rPr lang="th-TH" sz="1400" dirty="0" smtClean="0">
                <a:latin typeface="Leelawadee" pitchFamily="34" charset="-34"/>
                <a:cs typeface="Leelawadee" pitchFamily="34" charset="-34"/>
              </a:rPr>
              <a:t>(2547) </a:t>
            </a:r>
            <a:r>
              <a:rPr lang="th-TH" sz="1600" dirty="0" smtClean="0">
                <a:latin typeface="Leelawadee" pitchFamily="34" charset="-34"/>
                <a:cs typeface="Leelawadee" pitchFamily="34" charset="-34"/>
              </a:rPr>
              <a:t>หน้า </a:t>
            </a:r>
            <a:r>
              <a:rPr lang="th-TH" sz="1400" dirty="0" smtClean="0">
                <a:latin typeface="Leelawadee" pitchFamily="34" charset="-34"/>
                <a:cs typeface="Leelawadee" pitchFamily="34" charset="-34"/>
              </a:rPr>
              <a:t>706   </a:t>
            </a:r>
            <a:r>
              <a:rPr lang="th-TH" sz="1600" dirty="0" smtClean="0">
                <a:latin typeface="Leelawadee" pitchFamily="34" charset="-34"/>
                <a:cs typeface="Leelawadee" pitchFamily="34" charset="-34"/>
              </a:rPr>
              <a:t>          </a:t>
            </a:r>
            <a:endParaRPr lang="en-US" sz="1600" dirty="0">
              <a:latin typeface="Leelawadee" pitchFamily="34" charset="-34"/>
              <a:cs typeface="Leelawadee" pitchFamily="34" charset="-34"/>
            </a:endParaRPr>
          </a:p>
        </p:txBody>
      </p:sp>
      <p:pic>
        <p:nvPicPr>
          <p:cNvPr id="4" name="รูปภาพ 3" descr="IMG_0002.jpg"/>
          <p:cNvPicPr>
            <a:picLocks noChangeAspect="1"/>
          </p:cNvPicPr>
          <p:nvPr/>
        </p:nvPicPr>
        <p:blipFill>
          <a:blip r:embed="rId2" cstate="print"/>
          <a:stretch>
            <a:fillRect/>
          </a:stretch>
        </p:blipFill>
        <p:spPr>
          <a:xfrm>
            <a:off x="990600" y="3733800"/>
            <a:ext cx="1905000" cy="283107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ตัวยึดเนื้อหา 2"/>
          <p:cNvSpPr>
            <a:spLocks noGrp="1"/>
          </p:cNvSpPr>
          <p:nvPr>
            <p:ph idx="1"/>
          </p:nvPr>
        </p:nvSpPr>
        <p:spPr>
          <a:xfrm>
            <a:off x="457200" y="533400"/>
            <a:ext cx="8229600" cy="5592763"/>
          </a:xfrm>
        </p:spPr>
        <p:txBody>
          <a:bodyPr>
            <a:normAutofit/>
          </a:bodyPr>
          <a:lstStyle/>
          <a:p>
            <a:pPr>
              <a:buNone/>
            </a:pPr>
            <a:r>
              <a:rPr lang="th-TH" sz="2800" dirty="0" smtClean="0">
                <a:latin typeface="Leelawadee" pitchFamily="34" charset="-34"/>
                <a:cs typeface="Leelawadee" pitchFamily="34" charset="-34"/>
              </a:rPr>
              <a:t>๒. ละครเวที </a:t>
            </a:r>
            <a:r>
              <a:rPr lang="en-US" sz="2800" dirty="0" smtClean="0">
                <a:latin typeface="Leelawadee" pitchFamily="34" charset="-34"/>
                <a:cs typeface="Leelawadee" pitchFamily="34" charset="-34"/>
              </a:rPr>
              <a:t>: </a:t>
            </a:r>
            <a:r>
              <a:rPr lang="th-TH" sz="2800" b="1" dirty="0" smtClean="0">
                <a:latin typeface="Leelawadee" pitchFamily="34" charset="-34"/>
                <a:cs typeface="Leelawadee" pitchFamily="34" charset="-34"/>
              </a:rPr>
              <a:t>เพลงรัก</a:t>
            </a:r>
            <a:r>
              <a:rPr lang="en-US" sz="2800" b="1" dirty="0" smtClean="0">
                <a:latin typeface="Leelawadee" pitchFamily="34" charset="-34"/>
                <a:cs typeface="Leelawadee" pitchFamily="34" charset="-34"/>
              </a:rPr>
              <a:t> </a:t>
            </a:r>
            <a:r>
              <a:rPr lang="en-US" sz="2400" b="1" dirty="0" smtClean="0">
                <a:latin typeface="Leelawadee" pitchFamily="34" charset="-34"/>
                <a:cs typeface="Leelawadee" pitchFamily="34" charset="-34"/>
              </a:rPr>
              <a:t>2475</a:t>
            </a:r>
            <a:r>
              <a:rPr lang="th-TH" sz="2400" b="1" dirty="0" smtClean="0">
                <a:latin typeface="Leelawadee" pitchFamily="34" charset="-34"/>
                <a:cs typeface="Leelawadee" pitchFamily="34" charset="-34"/>
              </a:rPr>
              <a:t>  </a:t>
            </a:r>
            <a:endParaRPr lang="en-US" sz="2400" b="1" dirty="0" smtClean="0">
              <a:latin typeface="Leelawadee" pitchFamily="34" charset="-34"/>
              <a:cs typeface="Leelawadee" pitchFamily="34" charset="-34"/>
            </a:endParaRPr>
          </a:p>
          <a:p>
            <a:pPr>
              <a:buNone/>
            </a:pPr>
            <a:r>
              <a:rPr lang="en-US" sz="2800" dirty="0" smtClean="0">
                <a:latin typeface="Leelawadee" pitchFamily="34" charset="-34"/>
                <a:cs typeface="Leelawadee" pitchFamily="34" charset="-34"/>
              </a:rPr>
              <a:t>   </a:t>
            </a:r>
            <a:r>
              <a:rPr lang="th-TH" sz="2800" dirty="0" smtClean="0">
                <a:latin typeface="Leelawadee" pitchFamily="34" charset="-34"/>
                <a:cs typeface="Leelawadee" pitchFamily="34" charset="-34"/>
              </a:rPr>
              <a:t>(คณะละคร อนัตตา</a:t>
            </a:r>
            <a:r>
              <a:rPr lang="en-US" sz="2800" dirty="0" smtClean="0">
                <a:latin typeface="Leelawadee" pitchFamily="34" charset="-34"/>
                <a:cs typeface="Leelawadee" pitchFamily="34" charset="-34"/>
              </a:rPr>
              <a:t> </a:t>
            </a:r>
            <a:r>
              <a:rPr lang="en-US" sz="2600" dirty="0" smtClean="0">
                <a:latin typeface="Leelawadee" pitchFamily="34" charset="-34"/>
                <a:cs typeface="Leelawadee" pitchFamily="34" charset="-34"/>
              </a:rPr>
              <a:t>&amp; </a:t>
            </a:r>
            <a:r>
              <a:rPr lang="en-US" sz="2600" dirty="0" err="1" smtClean="0">
                <a:latin typeface="Leelawadee" pitchFamily="34" charset="-34"/>
                <a:cs typeface="Leelawadee" pitchFamily="34" charset="-34"/>
              </a:rPr>
              <a:t>Democrazy</a:t>
            </a:r>
            <a:r>
              <a:rPr lang="en-US" sz="2600" dirty="0" smtClean="0">
                <a:latin typeface="Leelawadee" pitchFamily="34" charset="-34"/>
                <a:cs typeface="Leelawadee" pitchFamily="34" charset="-34"/>
              </a:rPr>
              <a:t> Theatre Studio</a:t>
            </a:r>
            <a:r>
              <a:rPr lang="th-TH" sz="2600" dirty="0" smtClean="0">
                <a:latin typeface="Leelawadee" pitchFamily="34" charset="-34"/>
                <a:cs typeface="Leelawadee" pitchFamily="34" charset="-34"/>
              </a:rPr>
              <a:t>)</a:t>
            </a:r>
            <a:endParaRPr lang="en-US" sz="2600" dirty="0">
              <a:latin typeface="Leelawadee" pitchFamily="34" charset="-34"/>
              <a:cs typeface="Leelawadee" pitchFamily="34" charset="-34"/>
            </a:endParaRPr>
          </a:p>
        </p:txBody>
      </p:sp>
      <p:pic>
        <p:nvPicPr>
          <p:cNvPr id="5" name="รูปภาพ 4" descr="1385231_10151646167651781_1742934712_n.jpg"/>
          <p:cNvPicPr>
            <a:picLocks noChangeAspect="1"/>
          </p:cNvPicPr>
          <p:nvPr/>
        </p:nvPicPr>
        <p:blipFill>
          <a:blip r:embed="rId2" cstate="print"/>
          <a:stretch>
            <a:fillRect/>
          </a:stretch>
        </p:blipFill>
        <p:spPr>
          <a:xfrm>
            <a:off x="1295400" y="2209800"/>
            <a:ext cx="6248400" cy="351472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ตัวยึดเนื้อหา 2"/>
          <p:cNvSpPr>
            <a:spLocks noGrp="1"/>
          </p:cNvSpPr>
          <p:nvPr>
            <p:ph idx="1"/>
          </p:nvPr>
        </p:nvSpPr>
        <p:spPr>
          <a:xfrm>
            <a:off x="457200" y="685800"/>
            <a:ext cx="8229600" cy="4525963"/>
          </a:xfrm>
        </p:spPr>
        <p:txBody>
          <a:bodyPr>
            <a:normAutofit/>
          </a:bodyPr>
          <a:lstStyle/>
          <a:p>
            <a:pPr>
              <a:buNone/>
            </a:pPr>
            <a:endParaRPr lang="th-TH" sz="2800" dirty="0" smtClean="0">
              <a:latin typeface="Leelawadee" pitchFamily="34" charset="-34"/>
              <a:cs typeface="Leelawadee" pitchFamily="34" charset="-34"/>
            </a:endParaRPr>
          </a:p>
          <a:p>
            <a:pPr>
              <a:buNone/>
            </a:pPr>
            <a:r>
              <a:rPr lang="th-TH" sz="2800" dirty="0" smtClean="0">
                <a:latin typeface="Leelawadee" pitchFamily="34" charset="-34"/>
                <a:cs typeface="Leelawadee" pitchFamily="34" charset="-34"/>
              </a:rPr>
              <a:t>ตัวอย่างงานวิจารณ์ </a:t>
            </a:r>
            <a:r>
              <a:rPr lang="en-US" sz="2800" dirty="0" smtClean="0">
                <a:latin typeface="Leelawadee" pitchFamily="34" charset="-34"/>
                <a:cs typeface="Leelawadee" pitchFamily="34" charset="-34"/>
              </a:rPr>
              <a:t>: </a:t>
            </a:r>
          </a:p>
          <a:p>
            <a:pPr>
              <a:buNone/>
            </a:pPr>
            <a:endParaRPr lang="en-US" sz="2800" dirty="0" smtClean="0">
              <a:latin typeface="Leelawadee" pitchFamily="34" charset="-34"/>
              <a:cs typeface="Leelawadee" pitchFamily="34" charset="-34"/>
            </a:endParaRPr>
          </a:p>
          <a:p>
            <a:pPr>
              <a:buNone/>
            </a:pPr>
            <a:r>
              <a:rPr lang="th-TH" sz="2800" dirty="0" smtClean="0">
                <a:latin typeface="Leelawadee" pitchFamily="34" charset="-34"/>
                <a:cs typeface="Leelawadee" pitchFamily="34" charset="-34"/>
              </a:rPr>
              <a:t>อภิรักษ์ ชัยปัญหา “</a:t>
            </a:r>
            <a:r>
              <a:rPr lang="th-TH" sz="2800" i="1" dirty="0" smtClean="0">
                <a:latin typeface="Leelawadee" pitchFamily="34" charset="-34"/>
                <a:cs typeface="Leelawadee" pitchFamily="34" charset="-34"/>
              </a:rPr>
              <a:t>จากตุ๊กตายอดรัก </a:t>
            </a:r>
            <a:r>
              <a:rPr lang="th-TH" sz="2800" dirty="0" smtClean="0">
                <a:latin typeface="Leelawadee" pitchFamily="34" charset="-34"/>
                <a:cs typeface="Leelawadee" pitchFamily="34" charset="-34"/>
              </a:rPr>
              <a:t>ถึง </a:t>
            </a:r>
            <a:r>
              <a:rPr lang="th-TH" sz="2800" i="1" dirty="0" smtClean="0">
                <a:latin typeface="Leelawadee" pitchFamily="34" charset="-34"/>
                <a:cs typeface="Leelawadee" pitchFamily="34" charset="-34"/>
              </a:rPr>
              <a:t>เพลงรัก </a:t>
            </a:r>
            <a:r>
              <a:rPr lang="th-TH" sz="2400" i="1" dirty="0" smtClean="0">
                <a:latin typeface="Leelawadee" pitchFamily="34" charset="-34"/>
                <a:cs typeface="Leelawadee" pitchFamily="34" charset="-34"/>
              </a:rPr>
              <a:t>247</a:t>
            </a:r>
            <a:r>
              <a:rPr lang="en-US" sz="2400" i="1" dirty="0" smtClean="0">
                <a:latin typeface="Leelawadee" pitchFamily="34" charset="-34"/>
                <a:cs typeface="Leelawadee" pitchFamily="34" charset="-34"/>
              </a:rPr>
              <a:t>5 </a:t>
            </a:r>
          </a:p>
          <a:p>
            <a:pPr>
              <a:buNone/>
            </a:pPr>
            <a:r>
              <a:rPr lang="th-TH" sz="2800" dirty="0" smtClean="0">
                <a:latin typeface="Leelawadee" pitchFamily="34" charset="-34"/>
                <a:cs typeface="Leelawadee" pitchFamily="34" charset="-34"/>
              </a:rPr>
              <a:t>การเดินทางของละครร้องแบบไทยสู่ละครเพื่อประชาชน” </a:t>
            </a:r>
            <a:endParaRPr lang="en-US" sz="2800" dirty="0">
              <a:latin typeface="Leelawadee" pitchFamily="34" charset="-34"/>
              <a:cs typeface="Leelawadee" pitchFamily="34" charset="-34"/>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เทคนิค">
  <a:themeElements>
    <a:clrScheme name="เทคนิค">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เทคนิค">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เทคนิค">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255</TotalTime>
  <Words>639</Words>
  <Application>Microsoft Office PowerPoint</Application>
  <PresentationFormat>On-screen Show (4:3)</PresentationFormat>
  <Paragraphs>71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เทคนิค</vt:lpstr>
      <vt:lpstr>การวิจารณ์ในฐานะประสบการณ์:  การรับ การครุ่นคิดพินิจนึก การแสดงออก</vt:lpstr>
      <vt:lpstr>ประสบการณ์</vt:lpstr>
      <vt:lpstr> </vt:lpstr>
      <vt:lpstr>สถานะ ของงานศิลปะ   ตัวอย่าง เรื่องเล่า “โบกรถที่ประเทศฝรั่งเศส”</vt:lpstr>
      <vt:lpstr>Slide 5</vt:lpstr>
      <vt:lpstr>กระบวนการ ครุ่นคิด – พินิจ - นึก</vt:lpstr>
      <vt:lpstr>“มรณกรรมของผู้แต่ง” โดย Roland Barthes                                       (ธีรา สุขสวัสดิ์ ณ อยุธยา: ผู้แปล)</vt:lpstr>
      <vt:lpstr>Slide 8</vt:lpstr>
      <vt:lpstr>Slide 9</vt:lpstr>
      <vt:lpstr>การแสดงออก</vt:lpstr>
      <vt:lpstr>ภาคผนวก : สังคมที่ไร้/ร้างการวิจารณ์    “ร่างพระราชบัญญัติว่าด้วยมรดกทางวัฒนธรรมที่ จับต้องไม่ได้....”</vt:lpstr>
    </vt:vector>
  </TitlesOfParts>
  <Company>TRF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การวิจารณ์ในฐานะประสบการณ์:  การรับ การครุ่นคิดพินิจนึก การแสดงออก</dc:title>
  <dc:creator>TRF</dc:creator>
  <cp:lastModifiedBy>Asus</cp:lastModifiedBy>
  <cp:revision>34</cp:revision>
  <dcterms:created xsi:type="dcterms:W3CDTF">2013-10-29T02:31:48Z</dcterms:created>
  <dcterms:modified xsi:type="dcterms:W3CDTF">2013-11-05T02:25:47Z</dcterms:modified>
</cp:coreProperties>
</file>